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73" r:id="rId3"/>
    <p:sldId id="258" r:id="rId4"/>
    <p:sldId id="272" r:id="rId5"/>
    <p:sldId id="259" r:id="rId6"/>
    <p:sldId id="271" r:id="rId7"/>
    <p:sldId id="270" r:id="rId8"/>
    <p:sldId id="263" r:id="rId9"/>
    <p:sldId id="262" r:id="rId10"/>
    <p:sldId id="264" r:id="rId11"/>
    <p:sldId id="269" r:id="rId12"/>
    <p:sldId id="261" r:id="rId13"/>
    <p:sldId id="265" r:id="rId14"/>
    <p:sldId id="266" r:id="rId15"/>
    <p:sldId id="267" r:id="rId16"/>
    <p:sldId id="268" r:id="rId1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9" autoAdjust="0"/>
    <p:restoredTop sz="94660"/>
  </p:normalViewPr>
  <p:slideViewPr>
    <p:cSldViewPr snapToGrid="0">
      <p:cViewPr varScale="1">
        <p:scale>
          <a:sx n="51" d="100"/>
          <a:sy n="51" d="100"/>
        </p:scale>
        <p:origin x="48" y="6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4A2C6D-F07C-4128-A3AE-B9D883ADA972}" type="datetimeFigureOut">
              <a:rPr lang="zh-TW" altLang="en-US" smtClean="0"/>
              <a:t>2022/3/24</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4DB14B-E64C-4DDF-BA1D-62FCF1949081}" type="slidenum">
              <a:rPr lang="zh-TW" altLang="en-US" smtClean="0"/>
              <a:t>‹#›</a:t>
            </a:fld>
            <a:endParaRPr lang="zh-TW" altLang="en-US"/>
          </a:p>
        </p:txBody>
      </p:sp>
    </p:spTree>
    <p:extLst>
      <p:ext uri="{BB962C8B-B14F-4D97-AF65-F5344CB8AC3E}">
        <p14:creationId xmlns:p14="http://schemas.microsoft.com/office/powerpoint/2010/main" val="2791055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pic>
        <p:nvPicPr>
          <p:cNvPr id="8" name="圖片 7">
            <a:extLst>
              <a:ext uri="{FF2B5EF4-FFF2-40B4-BE49-F238E27FC236}">
                <a16:creationId xmlns:a16="http://schemas.microsoft.com/office/drawing/2014/main" id="{408A9FBD-7987-41D5-8ED0-B993A581EFC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393795F7-61FC-4EC6-B230-D0EC0F4FEE54}"/>
              </a:ext>
            </a:extLst>
          </p:cNvPr>
          <p:cNvSpPr>
            <a:spLocks noGrp="1"/>
          </p:cNvSpPr>
          <p:nvPr>
            <p:ph type="ctrTitle"/>
          </p:nvPr>
        </p:nvSpPr>
        <p:spPr>
          <a:xfrm>
            <a:off x="1524000" y="1122363"/>
            <a:ext cx="9144000" cy="2387600"/>
          </a:xfrm>
        </p:spPr>
        <p:txBody>
          <a:bodyPr anchor="b">
            <a:normAutofit/>
          </a:bodyPr>
          <a:lstStyle>
            <a:lvl1pPr algn="ctr">
              <a:defRPr sz="3600" b="1"/>
            </a:lvl1pPr>
          </a:lstStyle>
          <a:p>
            <a:r>
              <a:rPr lang="zh-TW" altLang="en-US" dirty="0"/>
              <a:t>按一下以編輯母片標題樣式</a:t>
            </a:r>
          </a:p>
        </p:txBody>
      </p:sp>
      <p:sp>
        <p:nvSpPr>
          <p:cNvPr id="3" name="副標題 2">
            <a:extLst>
              <a:ext uri="{FF2B5EF4-FFF2-40B4-BE49-F238E27FC236}">
                <a16:creationId xmlns:a16="http://schemas.microsoft.com/office/drawing/2014/main" id="{95D31350-C03A-496A-95A7-DA2962E01D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Tree>
    <p:extLst>
      <p:ext uri="{BB962C8B-B14F-4D97-AF65-F5344CB8AC3E}">
        <p14:creationId xmlns:p14="http://schemas.microsoft.com/office/powerpoint/2010/main" val="1975028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F0669CD1-2810-4F8D-9C8F-29FDAFF305A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F2D20EEF-9A03-435E-A46D-571B82A237F4}"/>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DC2DBC65-9D5E-4411-AE52-B2F638B8BE70}"/>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6299766E-8125-450E-BCF9-AB76DEA73F92}"/>
              </a:ext>
            </a:extLst>
          </p:cNvPr>
          <p:cNvSpPr>
            <a:spLocks noGrp="1"/>
          </p:cNvSpPr>
          <p:nvPr>
            <p:ph type="dt" sz="half" idx="10"/>
          </p:nvPr>
        </p:nvSpPr>
        <p:spPr/>
        <p:txBody>
          <a:bodyPr/>
          <a:lstStyle/>
          <a:p>
            <a:endParaRPr lang="zh-TW" altLang="en-US"/>
          </a:p>
        </p:txBody>
      </p:sp>
      <p:sp>
        <p:nvSpPr>
          <p:cNvPr id="5" name="頁尾版面配置區 4">
            <a:extLst>
              <a:ext uri="{FF2B5EF4-FFF2-40B4-BE49-F238E27FC236}">
                <a16:creationId xmlns:a16="http://schemas.microsoft.com/office/drawing/2014/main" id="{EEEA07D3-D250-4F9E-A20D-A1A1B821A73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6C97F3A5-BE56-4CBE-8DAC-33C486EF9776}"/>
              </a:ext>
            </a:extLst>
          </p:cNvPr>
          <p:cNvSpPr>
            <a:spLocks noGrp="1"/>
          </p:cNvSpPr>
          <p:nvPr>
            <p:ph type="sldNum" sz="quarter" idx="12"/>
          </p:nvPr>
        </p:nvSpPr>
        <p:spPr/>
        <p:txBody>
          <a:bodyPr/>
          <a:lstStyle/>
          <a:p>
            <a:fld id="{93CAC1FF-0C72-4589-B85C-B7F0797C7CB6}" type="slidenum">
              <a:rPr lang="zh-TW" altLang="en-US" smtClean="0"/>
              <a:t>‹#›</a:t>
            </a:fld>
            <a:endParaRPr lang="zh-TW" altLang="en-US"/>
          </a:p>
        </p:txBody>
      </p:sp>
    </p:spTree>
    <p:extLst>
      <p:ext uri="{BB962C8B-B14F-4D97-AF65-F5344CB8AC3E}">
        <p14:creationId xmlns:p14="http://schemas.microsoft.com/office/powerpoint/2010/main" val="2203416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0F8166BF-2932-43C5-A9C2-901793E0E61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直排標題 1">
            <a:extLst>
              <a:ext uri="{FF2B5EF4-FFF2-40B4-BE49-F238E27FC236}">
                <a16:creationId xmlns:a16="http://schemas.microsoft.com/office/drawing/2014/main" id="{28A7647B-7457-4C6F-8DD4-0B35C1D14D36}"/>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79E1B11A-2A59-4815-869F-356BD71ABBD1}"/>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814AEF2C-AE66-45B1-B913-D9E7081DCB03}"/>
              </a:ext>
            </a:extLst>
          </p:cNvPr>
          <p:cNvSpPr>
            <a:spLocks noGrp="1"/>
          </p:cNvSpPr>
          <p:nvPr>
            <p:ph type="dt" sz="half" idx="10"/>
          </p:nvPr>
        </p:nvSpPr>
        <p:spPr/>
        <p:txBody>
          <a:bodyPr/>
          <a:lstStyle/>
          <a:p>
            <a:endParaRPr lang="zh-TW" altLang="en-US"/>
          </a:p>
        </p:txBody>
      </p:sp>
      <p:sp>
        <p:nvSpPr>
          <p:cNvPr id="5" name="頁尾版面配置區 4">
            <a:extLst>
              <a:ext uri="{FF2B5EF4-FFF2-40B4-BE49-F238E27FC236}">
                <a16:creationId xmlns:a16="http://schemas.microsoft.com/office/drawing/2014/main" id="{F37C2B39-A013-4FB0-B92C-4EE3F6D117E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E81B621A-19CA-400A-9E97-F09E2C17EF16}"/>
              </a:ext>
            </a:extLst>
          </p:cNvPr>
          <p:cNvSpPr>
            <a:spLocks noGrp="1"/>
          </p:cNvSpPr>
          <p:nvPr>
            <p:ph type="sldNum" sz="quarter" idx="12"/>
          </p:nvPr>
        </p:nvSpPr>
        <p:spPr>
          <a:xfrm>
            <a:off x="9009185" y="6356350"/>
            <a:ext cx="2344615" cy="365125"/>
          </a:xfrm>
        </p:spPr>
        <p:txBody>
          <a:bodyPr/>
          <a:lstStyle/>
          <a:p>
            <a:fld id="{93CAC1FF-0C72-4589-B85C-B7F0797C7CB6}" type="slidenum">
              <a:rPr lang="zh-TW" altLang="en-US" smtClean="0"/>
              <a:t>‹#›</a:t>
            </a:fld>
            <a:endParaRPr lang="zh-TW" altLang="en-US"/>
          </a:p>
        </p:txBody>
      </p:sp>
    </p:spTree>
    <p:extLst>
      <p:ext uri="{BB962C8B-B14F-4D97-AF65-F5344CB8AC3E}">
        <p14:creationId xmlns:p14="http://schemas.microsoft.com/office/powerpoint/2010/main" val="1411952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pic>
        <p:nvPicPr>
          <p:cNvPr id="11" name="圖片 10">
            <a:extLst>
              <a:ext uri="{FF2B5EF4-FFF2-40B4-BE49-F238E27FC236}">
                <a16:creationId xmlns:a16="http://schemas.microsoft.com/office/drawing/2014/main" id="{14BE36E4-348D-4C3D-B00E-20429906BB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63041D3B-49C9-44B1-943C-13A976BA7458}"/>
              </a:ext>
            </a:extLst>
          </p:cNvPr>
          <p:cNvSpPr>
            <a:spLocks noGrp="1"/>
          </p:cNvSpPr>
          <p:nvPr>
            <p:ph type="title"/>
          </p:nvPr>
        </p:nvSpPr>
        <p:spPr/>
        <p:txBody>
          <a:bodyPr/>
          <a:lstStyle>
            <a:lvl1pPr>
              <a:defRPr b="1"/>
            </a:lvl1pPr>
          </a:lstStyle>
          <a:p>
            <a:r>
              <a:rPr lang="zh-TW" altLang="en-US" dirty="0"/>
              <a:t>按一下以編輯母片標題樣式</a:t>
            </a:r>
          </a:p>
        </p:txBody>
      </p:sp>
      <p:sp>
        <p:nvSpPr>
          <p:cNvPr id="3" name="內容版面配置區 2">
            <a:extLst>
              <a:ext uri="{FF2B5EF4-FFF2-40B4-BE49-F238E27FC236}">
                <a16:creationId xmlns:a16="http://schemas.microsoft.com/office/drawing/2014/main" id="{3B4A14B3-35DC-42AD-99BA-17D09FB7E049}"/>
              </a:ext>
            </a:extLst>
          </p:cNvPr>
          <p:cNvSpPr>
            <a:spLocks noGrp="1"/>
          </p:cNvSpPr>
          <p:nvPr>
            <p:ph idx="1"/>
          </p:nvPr>
        </p:nvSpPr>
        <p:spPr>
          <a:xfrm>
            <a:off x="838200" y="1743075"/>
            <a:ext cx="10319239" cy="4433888"/>
          </a:xfrm>
        </p:spPr>
        <p:txBody>
          <a:bodyPr/>
          <a:lstStyle>
            <a:lvl1pPr>
              <a:defRPr sz="1800"/>
            </a:lvl1pPr>
            <a:lvl2pPr>
              <a:defRPr sz="1600"/>
            </a:lvl2pPr>
            <a:lvl3pPr>
              <a:defRPr sz="1400"/>
            </a:lvl3pPr>
            <a:lvl4pPr>
              <a:defRPr sz="1400"/>
            </a:lvl4pPr>
            <a:lvl5pPr>
              <a:defRPr sz="1400"/>
            </a:lvl5pPr>
          </a:lstStyle>
          <a:p>
            <a:pPr lvl="0"/>
            <a:r>
              <a:rPr lang="zh-TW" altLang="en-US" dirty="0"/>
              <a:t>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a:extLst>
              <a:ext uri="{FF2B5EF4-FFF2-40B4-BE49-F238E27FC236}">
                <a16:creationId xmlns:a16="http://schemas.microsoft.com/office/drawing/2014/main" id="{8B4B5AD7-A948-4A51-8261-6981244E2C3F}"/>
              </a:ext>
            </a:extLst>
          </p:cNvPr>
          <p:cNvSpPr>
            <a:spLocks noGrp="1"/>
          </p:cNvSpPr>
          <p:nvPr>
            <p:ph type="dt" sz="half" idx="10"/>
          </p:nvPr>
        </p:nvSpPr>
        <p:spPr/>
        <p:txBody>
          <a:bodyPr/>
          <a:lstStyle/>
          <a:p>
            <a:endParaRPr lang="zh-TW" altLang="en-US"/>
          </a:p>
        </p:txBody>
      </p:sp>
      <p:sp>
        <p:nvSpPr>
          <p:cNvPr id="5" name="頁尾版面配置區 4">
            <a:extLst>
              <a:ext uri="{FF2B5EF4-FFF2-40B4-BE49-F238E27FC236}">
                <a16:creationId xmlns:a16="http://schemas.microsoft.com/office/drawing/2014/main" id="{BEF44C01-5484-47ED-81C4-67018FE7091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D789FA26-AF16-4047-A3A7-544123E56EC1}"/>
              </a:ext>
            </a:extLst>
          </p:cNvPr>
          <p:cNvSpPr>
            <a:spLocks noGrp="1"/>
          </p:cNvSpPr>
          <p:nvPr>
            <p:ph type="sldNum" sz="quarter" idx="12"/>
          </p:nvPr>
        </p:nvSpPr>
        <p:spPr>
          <a:xfrm>
            <a:off x="8610601" y="6356350"/>
            <a:ext cx="2546838" cy="365125"/>
          </a:xfrm>
        </p:spPr>
        <p:txBody>
          <a:bodyPr/>
          <a:lstStyle/>
          <a:p>
            <a:fld id="{93CAC1FF-0C72-4589-B85C-B7F0797C7CB6}" type="slidenum">
              <a:rPr lang="zh-TW" altLang="en-US" smtClean="0"/>
              <a:t>‹#›</a:t>
            </a:fld>
            <a:endParaRPr lang="zh-TW" altLang="en-US" dirty="0"/>
          </a:p>
        </p:txBody>
      </p:sp>
    </p:spTree>
    <p:extLst>
      <p:ext uri="{BB962C8B-B14F-4D97-AF65-F5344CB8AC3E}">
        <p14:creationId xmlns:p14="http://schemas.microsoft.com/office/powerpoint/2010/main" val="3982910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pic>
        <p:nvPicPr>
          <p:cNvPr id="10" name="圖片 9">
            <a:extLst>
              <a:ext uri="{FF2B5EF4-FFF2-40B4-BE49-F238E27FC236}">
                <a16:creationId xmlns:a16="http://schemas.microsoft.com/office/drawing/2014/main" id="{E699F0A9-B816-414A-8A7D-9689BB08E3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EAD8C8FA-2CA2-4DB3-8127-F7CD8ABBF5CF}"/>
              </a:ext>
            </a:extLst>
          </p:cNvPr>
          <p:cNvSpPr>
            <a:spLocks noGrp="1"/>
          </p:cNvSpPr>
          <p:nvPr>
            <p:ph type="title"/>
          </p:nvPr>
        </p:nvSpPr>
        <p:spPr>
          <a:xfrm>
            <a:off x="831850" y="1709738"/>
            <a:ext cx="10515600" cy="2852737"/>
          </a:xfrm>
        </p:spPr>
        <p:txBody>
          <a:bodyPr anchor="b">
            <a:normAutofit/>
          </a:bodyPr>
          <a:lstStyle>
            <a:lvl1pPr algn="ctr">
              <a:defRPr sz="3600" b="1"/>
            </a:lvl1p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08A889A-28A2-40D2-B346-8606935880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11" name="日期版面配置區 10">
            <a:extLst>
              <a:ext uri="{FF2B5EF4-FFF2-40B4-BE49-F238E27FC236}">
                <a16:creationId xmlns:a16="http://schemas.microsoft.com/office/drawing/2014/main" id="{227F3D95-AB60-42F0-A7AE-3C8C052D67BE}"/>
              </a:ext>
            </a:extLst>
          </p:cNvPr>
          <p:cNvSpPr>
            <a:spLocks noGrp="1"/>
          </p:cNvSpPr>
          <p:nvPr>
            <p:ph type="dt" sz="half" idx="10"/>
          </p:nvPr>
        </p:nvSpPr>
        <p:spPr/>
        <p:txBody>
          <a:bodyPr/>
          <a:lstStyle/>
          <a:p>
            <a:endParaRPr lang="zh-TW" altLang="en-US"/>
          </a:p>
        </p:txBody>
      </p:sp>
      <p:sp>
        <p:nvSpPr>
          <p:cNvPr id="12" name="頁尾版面配置區 11">
            <a:extLst>
              <a:ext uri="{FF2B5EF4-FFF2-40B4-BE49-F238E27FC236}">
                <a16:creationId xmlns:a16="http://schemas.microsoft.com/office/drawing/2014/main" id="{8BFAB1D0-5D51-4F1C-B75F-C7BD6F59EB93}"/>
              </a:ext>
            </a:extLst>
          </p:cNvPr>
          <p:cNvSpPr>
            <a:spLocks noGrp="1"/>
          </p:cNvSpPr>
          <p:nvPr>
            <p:ph type="ftr" sz="quarter" idx="11"/>
          </p:nvPr>
        </p:nvSpPr>
        <p:spPr/>
        <p:txBody>
          <a:bodyPr/>
          <a:lstStyle/>
          <a:p>
            <a:endParaRPr lang="zh-TW" altLang="en-US"/>
          </a:p>
        </p:txBody>
      </p:sp>
      <p:sp>
        <p:nvSpPr>
          <p:cNvPr id="13" name="投影片編號版面配置區 12">
            <a:extLst>
              <a:ext uri="{FF2B5EF4-FFF2-40B4-BE49-F238E27FC236}">
                <a16:creationId xmlns:a16="http://schemas.microsoft.com/office/drawing/2014/main" id="{FAFE3128-8B6A-4AF5-B3CD-5C9C9471A320}"/>
              </a:ext>
            </a:extLst>
          </p:cNvPr>
          <p:cNvSpPr>
            <a:spLocks noGrp="1"/>
          </p:cNvSpPr>
          <p:nvPr>
            <p:ph type="sldNum" sz="quarter" idx="12"/>
          </p:nvPr>
        </p:nvSpPr>
        <p:spPr/>
        <p:txBody>
          <a:bodyPr/>
          <a:lstStyle/>
          <a:p>
            <a:fld id="{93CAC1FF-0C72-4589-B85C-B7F0797C7CB6}" type="slidenum">
              <a:rPr lang="zh-TW" altLang="en-US" smtClean="0"/>
              <a:pPr/>
              <a:t>‹#›</a:t>
            </a:fld>
            <a:endParaRPr lang="zh-TW" altLang="en-US"/>
          </a:p>
        </p:txBody>
      </p:sp>
    </p:spTree>
    <p:extLst>
      <p:ext uri="{BB962C8B-B14F-4D97-AF65-F5344CB8AC3E}">
        <p14:creationId xmlns:p14="http://schemas.microsoft.com/office/powerpoint/2010/main" val="1983752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pic>
        <p:nvPicPr>
          <p:cNvPr id="10" name="圖片 9">
            <a:extLst>
              <a:ext uri="{FF2B5EF4-FFF2-40B4-BE49-F238E27FC236}">
                <a16:creationId xmlns:a16="http://schemas.microsoft.com/office/drawing/2014/main" id="{3172BC32-4A60-472B-9333-51FB5FD3EE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4C029160-A332-4943-B538-89C124B8ADFC}"/>
              </a:ext>
            </a:extLst>
          </p:cNvPr>
          <p:cNvSpPr>
            <a:spLocks noGrp="1"/>
          </p:cNvSpPr>
          <p:nvPr>
            <p:ph type="title"/>
          </p:nvPr>
        </p:nvSpPr>
        <p:spPr/>
        <p:txBody>
          <a:bodyPr/>
          <a:lstStyle>
            <a:lvl1pPr>
              <a:defRPr b="1"/>
            </a:lvl1pPr>
          </a:lstStyle>
          <a:p>
            <a:r>
              <a:rPr lang="zh-TW" altLang="en-US" dirty="0"/>
              <a:t>按一下以編輯母片標題樣式</a:t>
            </a:r>
          </a:p>
        </p:txBody>
      </p:sp>
      <p:sp>
        <p:nvSpPr>
          <p:cNvPr id="3" name="內容版面配置區 2">
            <a:extLst>
              <a:ext uri="{FF2B5EF4-FFF2-40B4-BE49-F238E27FC236}">
                <a16:creationId xmlns:a16="http://schemas.microsoft.com/office/drawing/2014/main" id="{D04BFE1A-7CAD-4361-9D67-27B3E548E60C}"/>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1F42CF69-30F1-4C0B-BAD3-02574CECBD37}"/>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14A99D99-9AE9-4BDA-A047-CEDDB13DA7C1}"/>
              </a:ext>
            </a:extLst>
          </p:cNvPr>
          <p:cNvSpPr>
            <a:spLocks noGrp="1"/>
          </p:cNvSpPr>
          <p:nvPr>
            <p:ph type="dt" sz="half" idx="10"/>
          </p:nvPr>
        </p:nvSpPr>
        <p:spPr/>
        <p:txBody>
          <a:bodyPr/>
          <a:lstStyle/>
          <a:p>
            <a:endParaRPr lang="zh-TW" altLang="en-US"/>
          </a:p>
        </p:txBody>
      </p:sp>
      <p:sp>
        <p:nvSpPr>
          <p:cNvPr id="6" name="頁尾版面配置區 5">
            <a:extLst>
              <a:ext uri="{FF2B5EF4-FFF2-40B4-BE49-F238E27FC236}">
                <a16:creationId xmlns:a16="http://schemas.microsoft.com/office/drawing/2014/main" id="{D49325E0-4C75-49E4-BC35-6F7BDC7D6F88}"/>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A1D3EDC4-906E-43BC-B89F-E6F83A51DA61}"/>
              </a:ext>
            </a:extLst>
          </p:cNvPr>
          <p:cNvSpPr>
            <a:spLocks noGrp="1"/>
          </p:cNvSpPr>
          <p:nvPr>
            <p:ph type="sldNum" sz="quarter" idx="12"/>
          </p:nvPr>
        </p:nvSpPr>
        <p:spPr>
          <a:xfrm>
            <a:off x="9009185" y="6356350"/>
            <a:ext cx="2344615" cy="365125"/>
          </a:xfrm>
        </p:spPr>
        <p:txBody>
          <a:bodyPr/>
          <a:lstStyle/>
          <a:p>
            <a:fld id="{93CAC1FF-0C72-4589-B85C-B7F0797C7CB6}" type="slidenum">
              <a:rPr lang="zh-TW" altLang="en-US" smtClean="0"/>
              <a:t>‹#›</a:t>
            </a:fld>
            <a:endParaRPr lang="zh-TW" altLang="en-US"/>
          </a:p>
        </p:txBody>
      </p:sp>
    </p:spTree>
    <p:extLst>
      <p:ext uri="{BB962C8B-B14F-4D97-AF65-F5344CB8AC3E}">
        <p14:creationId xmlns:p14="http://schemas.microsoft.com/office/powerpoint/2010/main" val="3030541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2" name="圖片 11">
            <a:extLst>
              <a:ext uri="{FF2B5EF4-FFF2-40B4-BE49-F238E27FC236}">
                <a16:creationId xmlns:a16="http://schemas.microsoft.com/office/drawing/2014/main" id="{74A6BE75-6110-4704-8558-435AF83A0B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354712F1-AC2B-4655-B103-CBDE6A8C6EC3}"/>
              </a:ext>
            </a:extLst>
          </p:cNvPr>
          <p:cNvSpPr>
            <a:spLocks noGrp="1"/>
          </p:cNvSpPr>
          <p:nvPr>
            <p:ph type="title"/>
          </p:nvPr>
        </p:nvSpPr>
        <p:spPr>
          <a:xfrm>
            <a:off x="839788" y="365125"/>
            <a:ext cx="10515600" cy="1325563"/>
          </a:xfrm>
        </p:spPr>
        <p:txBody>
          <a:bodyPr/>
          <a:lstStyle>
            <a:lvl1pPr>
              <a:defRPr b="1"/>
            </a:lvl1p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D8D0FBE6-91BC-45D9-B1FD-FDAC8D2B8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D5D7A63D-D807-4EDC-8846-A9F227091376}"/>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E6EE5979-70B4-4C61-B3C8-5A2035E8B5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41530FC8-54EC-4225-B3DF-00075C4D7C08}"/>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9C31AD71-C360-49DB-B7F3-1EE45CFF1C7D}"/>
              </a:ext>
            </a:extLst>
          </p:cNvPr>
          <p:cNvSpPr>
            <a:spLocks noGrp="1"/>
          </p:cNvSpPr>
          <p:nvPr>
            <p:ph type="dt" sz="half" idx="10"/>
          </p:nvPr>
        </p:nvSpPr>
        <p:spPr/>
        <p:txBody>
          <a:bodyPr/>
          <a:lstStyle/>
          <a:p>
            <a:endParaRPr lang="zh-TW" altLang="en-US"/>
          </a:p>
        </p:txBody>
      </p:sp>
      <p:sp>
        <p:nvSpPr>
          <p:cNvPr id="8" name="頁尾版面配置區 7">
            <a:extLst>
              <a:ext uri="{FF2B5EF4-FFF2-40B4-BE49-F238E27FC236}">
                <a16:creationId xmlns:a16="http://schemas.microsoft.com/office/drawing/2014/main" id="{D29C2D6B-CAD6-4E05-AA91-268FB1CA38AB}"/>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3A0B7995-10D3-42A0-A29C-6B4F2A876E7B}"/>
              </a:ext>
            </a:extLst>
          </p:cNvPr>
          <p:cNvSpPr>
            <a:spLocks noGrp="1"/>
          </p:cNvSpPr>
          <p:nvPr>
            <p:ph type="sldNum" sz="quarter" idx="12"/>
          </p:nvPr>
        </p:nvSpPr>
        <p:spPr>
          <a:xfrm>
            <a:off x="9009185" y="6360502"/>
            <a:ext cx="2344615" cy="365125"/>
          </a:xfrm>
        </p:spPr>
        <p:txBody>
          <a:bodyPr/>
          <a:lstStyle/>
          <a:p>
            <a:fld id="{93CAC1FF-0C72-4589-B85C-B7F0797C7CB6}" type="slidenum">
              <a:rPr lang="zh-TW" altLang="en-US" smtClean="0"/>
              <a:t>‹#›</a:t>
            </a:fld>
            <a:endParaRPr lang="zh-TW" altLang="en-US"/>
          </a:p>
        </p:txBody>
      </p:sp>
    </p:spTree>
    <p:extLst>
      <p:ext uri="{BB962C8B-B14F-4D97-AF65-F5344CB8AC3E}">
        <p14:creationId xmlns:p14="http://schemas.microsoft.com/office/powerpoint/2010/main" val="463651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pic>
        <p:nvPicPr>
          <p:cNvPr id="8" name="圖片 7">
            <a:extLst>
              <a:ext uri="{FF2B5EF4-FFF2-40B4-BE49-F238E27FC236}">
                <a16:creationId xmlns:a16="http://schemas.microsoft.com/office/drawing/2014/main" id="{F0692ADB-C9B2-429F-BAA6-F05908E8C5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7BFAC3A3-4038-4C0B-A81A-91E889BB16F6}"/>
              </a:ext>
            </a:extLst>
          </p:cNvPr>
          <p:cNvSpPr>
            <a:spLocks noGrp="1"/>
          </p:cNvSpPr>
          <p:nvPr>
            <p:ph type="title"/>
          </p:nvPr>
        </p:nvSpPr>
        <p:spPr/>
        <p:txBody>
          <a:bodyPr/>
          <a:lstStyle>
            <a:lvl1pPr>
              <a:defRPr b="1"/>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214F957D-5FF6-4FF6-981F-08C722FDEDB8}"/>
              </a:ext>
            </a:extLst>
          </p:cNvPr>
          <p:cNvSpPr>
            <a:spLocks noGrp="1"/>
          </p:cNvSpPr>
          <p:nvPr>
            <p:ph type="dt" sz="half" idx="10"/>
          </p:nvPr>
        </p:nvSpPr>
        <p:spPr/>
        <p:txBody>
          <a:bodyPr/>
          <a:lstStyle/>
          <a:p>
            <a:endParaRPr lang="zh-TW" altLang="en-US"/>
          </a:p>
        </p:txBody>
      </p:sp>
      <p:sp>
        <p:nvSpPr>
          <p:cNvPr id="4" name="頁尾版面配置區 3">
            <a:extLst>
              <a:ext uri="{FF2B5EF4-FFF2-40B4-BE49-F238E27FC236}">
                <a16:creationId xmlns:a16="http://schemas.microsoft.com/office/drawing/2014/main" id="{4FA24779-7DA6-437A-B942-3A012DA3C914}"/>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5E56ED88-B736-4400-981A-D66749DDD7EA}"/>
              </a:ext>
            </a:extLst>
          </p:cNvPr>
          <p:cNvSpPr>
            <a:spLocks noGrp="1"/>
          </p:cNvSpPr>
          <p:nvPr>
            <p:ph type="sldNum" sz="quarter" idx="12"/>
          </p:nvPr>
        </p:nvSpPr>
        <p:spPr>
          <a:xfrm>
            <a:off x="8903678" y="6356350"/>
            <a:ext cx="2344615" cy="365125"/>
          </a:xfrm>
        </p:spPr>
        <p:txBody>
          <a:bodyPr/>
          <a:lstStyle/>
          <a:p>
            <a:fld id="{93CAC1FF-0C72-4589-B85C-B7F0797C7CB6}" type="slidenum">
              <a:rPr lang="zh-TW" altLang="en-US" smtClean="0"/>
              <a:t>‹#›</a:t>
            </a:fld>
            <a:endParaRPr lang="zh-TW" altLang="en-US"/>
          </a:p>
        </p:txBody>
      </p:sp>
    </p:spTree>
    <p:extLst>
      <p:ext uri="{BB962C8B-B14F-4D97-AF65-F5344CB8AC3E}">
        <p14:creationId xmlns:p14="http://schemas.microsoft.com/office/powerpoint/2010/main" val="489286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7" name="圖片 6">
            <a:extLst>
              <a:ext uri="{FF2B5EF4-FFF2-40B4-BE49-F238E27FC236}">
                <a16:creationId xmlns:a16="http://schemas.microsoft.com/office/drawing/2014/main" id="{B21F375C-0DB4-4915-A231-54A06D19931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日期版面配置區 1">
            <a:extLst>
              <a:ext uri="{FF2B5EF4-FFF2-40B4-BE49-F238E27FC236}">
                <a16:creationId xmlns:a16="http://schemas.microsoft.com/office/drawing/2014/main" id="{A2690774-1BD1-4FC7-9890-87CBC3F3F5CF}"/>
              </a:ext>
            </a:extLst>
          </p:cNvPr>
          <p:cNvSpPr>
            <a:spLocks noGrp="1"/>
          </p:cNvSpPr>
          <p:nvPr>
            <p:ph type="dt" sz="half" idx="10"/>
          </p:nvPr>
        </p:nvSpPr>
        <p:spPr/>
        <p:txBody>
          <a:bodyPr/>
          <a:lstStyle/>
          <a:p>
            <a:endParaRPr lang="zh-TW" altLang="en-US"/>
          </a:p>
        </p:txBody>
      </p:sp>
      <p:sp>
        <p:nvSpPr>
          <p:cNvPr id="3" name="頁尾版面配置區 2">
            <a:extLst>
              <a:ext uri="{FF2B5EF4-FFF2-40B4-BE49-F238E27FC236}">
                <a16:creationId xmlns:a16="http://schemas.microsoft.com/office/drawing/2014/main" id="{03158E13-4ED6-4C00-8567-728321B2826C}"/>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E21E9E0D-AFBA-4931-8C8D-7A0F76A5BF98}"/>
              </a:ext>
            </a:extLst>
          </p:cNvPr>
          <p:cNvSpPr>
            <a:spLocks noGrp="1"/>
          </p:cNvSpPr>
          <p:nvPr>
            <p:ph type="sldNum" sz="quarter" idx="12"/>
          </p:nvPr>
        </p:nvSpPr>
        <p:spPr/>
        <p:txBody>
          <a:bodyPr/>
          <a:lstStyle/>
          <a:p>
            <a:fld id="{93CAC1FF-0C72-4589-B85C-B7F0797C7CB6}" type="slidenum">
              <a:rPr lang="zh-TW" altLang="en-US" smtClean="0"/>
              <a:t>‹#›</a:t>
            </a:fld>
            <a:endParaRPr lang="zh-TW" altLang="en-US"/>
          </a:p>
        </p:txBody>
      </p:sp>
    </p:spTree>
    <p:extLst>
      <p:ext uri="{BB962C8B-B14F-4D97-AF65-F5344CB8AC3E}">
        <p14:creationId xmlns:p14="http://schemas.microsoft.com/office/powerpoint/2010/main" val="3815689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pic>
        <p:nvPicPr>
          <p:cNvPr id="10" name="圖片 9">
            <a:extLst>
              <a:ext uri="{FF2B5EF4-FFF2-40B4-BE49-F238E27FC236}">
                <a16:creationId xmlns:a16="http://schemas.microsoft.com/office/drawing/2014/main" id="{16963022-BF4E-40AF-833E-E3C104588B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92C4DECD-3268-4B99-A05F-6C740085FB42}"/>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0802E3FF-F0CA-4D5C-9E32-5D1E032F68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DE090644-FEA0-415A-804B-B6B4D15FFC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3CDF2476-F219-4088-9F76-B0187FC4BB4E}"/>
              </a:ext>
            </a:extLst>
          </p:cNvPr>
          <p:cNvSpPr>
            <a:spLocks noGrp="1"/>
          </p:cNvSpPr>
          <p:nvPr>
            <p:ph type="dt" sz="half" idx="10"/>
          </p:nvPr>
        </p:nvSpPr>
        <p:spPr/>
        <p:txBody>
          <a:bodyPr/>
          <a:lstStyle/>
          <a:p>
            <a:endParaRPr lang="zh-TW" altLang="en-US"/>
          </a:p>
        </p:txBody>
      </p:sp>
      <p:sp>
        <p:nvSpPr>
          <p:cNvPr id="6" name="頁尾版面配置區 5">
            <a:extLst>
              <a:ext uri="{FF2B5EF4-FFF2-40B4-BE49-F238E27FC236}">
                <a16:creationId xmlns:a16="http://schemas.microsoft.com/office/drawing/2014/main" id="{1FF3C2D6-EED3-4F74-AD02-707083664425}"/>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698091BD-E39F-42F1-92A5-14CF027D8265}"/>
              </a:ext>
            </a:extLst>
          </p:cNvPr>
          <p:cNvSpPr>
            <a:spLocks noGrp="1"/>
          </p:cNvSpPr>
          <p:nvPr>
            <p:ph type="sldNum" sz="quarter" idx="12"/>
          </p:nvPr>
        </p:nvSpPr>
        <p:spPr/>
        <p:txBody>
          <a:bodyPr/>
          <a:lstStyle/>
          <a:p>
            <a:fld id="{93CAC1FF-0C72-4589-B85C-B7F0797C7CB6}" type="slidenum">
              <a:rPr lang="zh-TW" altLang="en-US" smtClean="0"/>
              <a:t>‹#›</a:t>
            </a:fld>
            <a:endParaRPr lang="zh-TW" altLang="en-US"/>
          </a:p>
        </p:txBody>
      </p:sp>
    </p:spTree>
    <p:extLst>
      <p:ext uri="{BB962C8B-B14F-4D97-AF65-F5344CB8AC3E}">
        <p14:creationId xmlns:p14="http://schemas.microsoft.com/office/powerpoint/2010/main" val="2966410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pic>
        <p:nvPicPr>
          <p:cNvPr id="10" name="圖片 9">
            <a:extLst>
              <a:ext uri="{FF2B5EF4-FFF2-40B4-BE49-F238E27FC236}">
                <a16:creationId xmlns:a16="http://schemas.microsoft.com/office/drawing/2014/main" id="{A417CD12-CDA6-4A5C-B9AF-3180F55FA4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標題 1">
            <a:extLst>
              <a:ext uri="{FF2B5EF4-FFF2-40B4-BE49-F238E27FC236}">
                <a16:creationId xmlns:a16="http://schemas.microsoft.com/office/drawing/2014/main" id="{E36B63C7-6981-420F-ABE9-AE44229555D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0378A89F-4D22-4E75-B13C-E0FBD3AFE5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p>
        </p:txBody>
      </p:sp>
      <p:sp>
        <p:nvSpPr>
          <p:cNvPr id="4" name="文字版面配置區 3">
            <a:extLst>
              <a:ext uri="{FF2B5EF4-FFF2-40B4-BE49-F238E27FC236}">
                <a16:creationId xmlns:a16="http://schemas.microsoft.com/office/drawing/2014/main" id="{DB081D84-84ED-431F-A697-3ABC6FD9BB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F982EE35-3E9B-45A0-889B-7ECF1DF877D0}"/>
              </a:ext>
            </a:extLst>
          </p:cNvPr>
          <p:cNvSpPr>
            <a:spLocks noGrp="1"/>
          </p:cNvSpPr>
          <p:nvPr>
            <p:ph type="dt" sz="half" idx="10"/>
          </p:nvPr>
        </p:nvSpPr>
        <p:spPr/>
        <p:txBody>
          <a:bodyPr/>
          <a:lstStyle/>
          <a:p>
            <a:endParaRPr lang="zh-TW" altLang="en-US"/>
          </a:p>
        </p:txBody>
      </p:sp>
      <p:sp>
        <p:nvSpPr>
          <p:cNvPr id="6" name="頁尾版面配置區 5">
            <a:extLst>
              <a:ext uri="{FF2B5EF4-FFF2-40B4-BE49-F238E27FC236}">
                <a16:creationId xmlns:a16="http://schemas.microsoft.com/office/drawing/2014/main" id="{EF7A2BE6-84BA-4326-94C3-A19076942EAC}"/>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3E1E33A5-C20F-4535-99A5-CF37223E0E83}"/>
              </a:ext>
            </a:extLst>
          </p:cNvPr>
          <p:cNvSpPr>
            <a:spLocks noGrp="1"/>
          </p:cNvSpPr>
          <p:nvPr>
            <p:ph type="sldNum" sz="quarter" idx="12"/>
          </p:nvPr>
        </p:nvSpPr>
        <p:spPr/>
        <p:txBody>
          <a:bodyPr/>
          <a:lstStyle/>
          <a:p>
            <a:fld id="{93CAC1FF-0C72-4589-B85C-B7F0797C7CB6}" type="slidenum">
              <a:rPr lang="zh-TW" altLang="en-US" smtClean="0"/>
              <a:t>‹#›</a:t>
            </a:fld>
            <a:endParaRPr lang="zh-TW" altLang="en-US"/>
          </a:p>
        </p:txBody>
      </p:sp>
    </p:spTree>
    <p:extLst>
      <p:ext uri="{BB962C8B-B14F-4D97-AF65-F5344CB8AC3E}">
        <p14:creationId xmlns:p14="http://schemas.microsoft.com/office/powerpoint/2010/main" val="1269300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8C93F6BD-3C34-45F4-A80E-2F308571B681}"/>
              </a:ext>
            </a:extLst>
          </p:cNvPr>
          <p:cNvSpPr>
            <a:spLocks noGrp="1"/>
          </p:cNvSpPr>
          <p:nvPr>
            <p:ph type="title"/>
          </p:nvPr>
        </p:nvSpPr>
        <p:spPr>
          <a:xfrm>
            <a:off x="1314450" y="18255"/>
            <a:ext cx="1003935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0CE316A0-F831-408D-B98D-CFCAC5B59F81}"/>
              </a:ext>
            </a:extLst>
          </p:cNvPr>
          <p:cNvSpPr>
            <a:spLocks noGrp="1"/>
          </p:cNvSpPr>
          <p:nvPr>
            <p:ph type="body" idx="1"/>
          </p:nvPr>
        </p:nvSpPr>
        <p:spPr>
          <a:xfrm>
            <a:off x="838200" y="1743075"/>
            <a:ext cx="10310446" cy="4433888"/>
          </a:xfrm>
          <a:prstGeom prst="rect">
            <a:avLst/>
          </a:prstGeom>
        </p:spPr>
        <p:txBody>
          <a:bodyPr vert="horz" lIns="91440" tIns="45720" rIns="91440" bIns="45720" rtlCol="0">
            <a:normAutofit/>
          </a:bodyPr>
          <a:lstStyle/>
          <a:p>
            <a:pPr lvl="0"/>
            <a:r>
              <a:rPr lang="zh-TW" altLang="en-US" dirty="0"/>
              <a:t>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a:extLst>
              <a:ext uri="{FF2B5EF4-FFF2-40B4-BE49-F238E27FC236}">
                <a16:creationId xmlns:a16="http://schemas.microsoft.com/office/drawing/2014/main" id="{F6814554-3A7F-4C27-96D9-1DB68ACAE0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ea typeface="微軟正黑體" panose="020B0604030504040204" pitchFamily="34" charset="-120"/>
                <a:cs typeface="Arial" panose="020B0604020202020204" pitchFamily="34" charset="0"/>
              </a:defRPr>
            </a:lvl1pPr>
          </a:lstStyle>
          <a:p>
            <a:endParaRPr lang="zh-TW" altLang="en-US"/>
          </a:p>
        </p:txBody>
      </p:sp>
      <p:sp>
        <p:nvSpPr>
          <p:cNvPr id="5" name="頁尾版面配置區 4">
            <a:extLst>
              <a:ext uri="{FF2B5EF4-FFF2-40B4-BE49-F238E27FC236}">
                <a16:creationId xmlns:a16="http://schemas.microsoft.com/office/drawing/2014/main" id="{1B8EDF27-5A16-4DEB-9594-76E64A0D91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微軟正黑體" panose="020B0604030504040204" pitchFamily="34" charset="-120"/>
                <a:cs typeface="Arial" panose="020B0604020202020204" pitchFamily="34" charset="0"/>
              </a:defRPr>
            </a:lvl1pPr>
          </a:lstStyle>
          <a:p>
            <a:endParaRPr lang="zh-TW" altLang="en-US"/>
          </a:p>
        </p:txBody>
      </p:sp>
      <p:sp>
        <p:nvSpPr>
          <p:cNvPr id="6" name="投影片編號版面配置區 5">
            <a:extLst>
              <a:ext uri="{FF2B5EF4-FFF2-40B4-BE49-F238E27FC236}">
                <a16:creationId xmlns:a16="http://schemas.microsoft.com/office/drawing/2014/main" id="{BAC1A6B0-727E-45DC-93CC-2D4AB04850BD}"/>
              </a:ext>
            </a:extLst>
          </p:cNvPr>
          <p:cNvSpPr>
            <a:spLocks noGrp="1"/>
          </p:cNvSpPr>
          <p:nvPr>
            <p:ph type="sldNum" sz="quarter" idx="4"/>
          </p:nvPr>
        </p:nvSpPr>
        <p:spPr>
          <a:xfrm>
            <a:off x="8610601" y="6356350"/>
            <a:ext cx="2538046"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ea typeface="微軟正黑體" panose="020B0604030504040204" pitchFamily="34" charset="-120"/>
                <a:cs typeface="Arial" panose="020B0604020202020204" pitchFamily="34" charset="0"/>
              </a:defRPr>
            </a:lvl1pPr>
          </a:lstStyle>
          <a:p>
            <a:fld id="{93CAC1FF-0C72-4589-B85C-B7F0797C7CB6}" type="slidenum">
              <a:rPr lang="zh-TW" altLang="en-US" smtClean="0"/>
              <a:pPr/>
              <a:t>‹#›</a:t>
            </a:fld>
            <a:endParaRPr lang="zh-TW" altLang="en-US"/>
          </a:p>
        </p:txBody>
      </p:sp>
    </p:spTree>
    <p:extLst>
      <p:ext uri="{BB962C8B-B14F-4D97-AF65-F5344CB8AC3E}">
        <p14:creationId xmlns:p14="http://schemas.microsoft.com/office/powerpoint/2010/main" val="2193675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600" b="1" kern="1200">
          <a:solidFill>
            <a:schemeClr val="tx1"/>
          </a:solidFill>
          <a:latin typeface="Arial" panose="020B0604020202020204" pitchFamily="34" charset="0"/>
          <a:ea typeface="微軟正黑體" panose="020B0604030504040204" pitchFamily="34" charset="-120"/>
          <a:cs typeface="Arial" panose="020B0604020202020204" pitchFamily="34" charset="0"/>
        </a:defRPr>
      </a:lvl1pPr>
    </p:titleStyle>
    <p:bodyStyle>
      <a:lvl1pPr marL="514350" indent="-514350" algn="l" defTabSz="914400" rtl="0" eaLnBrk="1" latinLnBrk="0" hangingPunct="1">
        <a:lnSpc>
          <a:spcPct val="90000"/>
        </a:lnSpc>
        <a:spcBef>
          <a:spcPts val="1000"/>
        </a:spcBef>
        <a:buClr>
          <a:srgbClr val="FFC000"/>
        </a:buClr>
        <a:buFont typeface="Wingdings" panose="05000000000000000000" pitchFamily="2" charset="2"/>
        <a:buChar char="l"/>
        <a:defRPr sz="1800" kern="1200">
          <a:solidFill>
            <a:schemeClr val="tx1"/>
          </a:solidFill>
          <a:latin typeface="Arial" panose="020B0604020202020204" pitchFamily="34" charset="0"/>
          <a:ea typeface="微軟正黑體" panose="020B0604030504040204" pitchFamily="34" charset="-12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微軟正黑體" panose="020B0604030504040204" pitchFamily="34" charset="-120"/>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微軟正黑體" panose="020B0604030504040204" pitchFamily="34" charset="-12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微軟正黑體" panose="020B0604030504040204" pitchFamily="34" charset="-120"/>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微軟正黑體" panose="020B0604030504040204" pitchFamily="34" charset="-120"/>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a:extLst>
              <a:ext uri="{FF2B5EF4-FFF2-40B4-BE49-F238E27FC236}">
                <a16:creationId xmlns:a16="http://schemas.microsoft.com/office/drawing/2014/main" id="{692A5A37-A961-4848-9309-20720C143E5F}"/>
              </a:ext>
            </a:extLst>
          </p:cNvPr>
          <p:cNvSpPr txBox="1"/>
          <p:nvPr/>
        </p:nvSpPr>
        <p:spPr>
          <a:xfrm>
            <a:off x="149541" y="241917"/>
            <a:ext cx="4079772" cy="646331"/>
          </a:xfrm>
          <a:prstGeom prst="rect">
            <a:avLst/>
          </a:prstGeom>
          <a:noFill/>
        </p:spPr>
        <p:txBody>
          <a:bodyPr wrap="square" rtlCol="0">
            <a:spAutoFit/>
          </a:bodyPr>
          <a:lstStyle/>
          <a:p>
            <a:pPr algn="dist"/>
            <a:r>
              <a:rPr lang="zh-TW" altLang="en-US" b="1" dirty="0">
                <a:latin typeface="微軟正黑體" panose="020B0604030504040204" pitchFamily="34" charset="-120"/>
                <a:ea typeface="微軟正黑體" panose="020B0604030504040204" pitchFamily="34" charset="-120"/>
              </a:rPr>
              <a:t>臺北醫學大學暨國立臺北科技大學</a:t>
            </a:r>
            <a:br>
              <a:rPr lang="en-US" altLang="zh-TW" b="1" dirty="0">
                <a:latin typeface="微軟正黑體" panose="020B0604030504040204" pitchFamily="34" charset="-120"/>
                <a:ea typeface="微軟正黑體" panose="020B0604030504040204" pitchFamily="34" charset="-120"/>
              </a:rPr>
            </a:br>
            <a:r>
              <a:rPr lang="zh-TW" altLang="en-US" b="1" dirty="0">
                <a:latin typeface="微軟正黑體" panose="020B0604030504040204" pitchFamily="34" charset="-120"/>
                <a:ea typeface="微軟正黑體" panose="020B0604030504040204" pitchFamily="34" charset="-120"/>
              </a:rPr>
              <a:t>聯合研發中心補助專案計畫</a:t>
            </a:r>
          </a:p>
        </p:txBody>
      </p:sp>
      <p:sp>
        <p:nvSpPr>
          <p:cNvPr id="7" name="文字方塊 6">
            <a:extLst>
              <a:ext uri="{FF2B5EF4-FFF2-40B4-BE49-F238E27FC236}">
                <a16:creationId xmlns:a16="http://schemas.microsoft.com/office/drawing/2014/main" id="{CF0B4A54-A705-4270-BD3A-24F44B904194}"/>
              </a:ext>
            </a:extLst>
          </p:cNvPr>
          <p:cNvSpPr txBox="1"/>
          <p:nvPr/>
        </p:nvSpPr>
        <p:spPr>
          <a:xfrm>
            <a:off x="5080337" y="2365652"/>
            <a:ext cx="2031325" cy="646331"/>
          </a:xfrm>
          <a:prstGeom prst="rect">
            <a:avLst/>
          </a:prstGeom>
          <a:noFill/>
        </p:spPr>
        <p:txBody>
          <a:bodyPr wrap="none" rtlCol="0">
            <a:spAutoFit/>
          </a:bodyPr>
          <a:lstStyle/>
          <a:p>
            <a:r>
              <a:rPr lang="zh-TW" altLang="en-US" sz="3600" b="1" dirty="0">
                <a:solidFill>
                  <a:schemeClr val="accent2">
                    <a:lumMod val="75000"/>
                  </a:schemeClr>
                </a:solidFill>
                <a:latin typeface="微軟正黑體" panose="020B0604030504040204" pitchFamily="34" charset="-120"/>
                <a:ea typeface="微軟正黑體" panose="020B0604030504040204" pitchFamily="34" charset="-120"/>
              </a:rPr>
              <a:t>計畫名稱</a:t>
            </a:r>
          </a:p>
        </p:txBody>
      </p:sp>
      <p:sp>
        <p:nvSpPr>
          <p:cNvPr id="8" name="文字方塊 7">
            <a:extLst>
              <a:ext uri="{FF2B5EF4-FFF2-40B4-BE49-F238E27FC236}">
                <a16:creationId xmlns:a16="http://schemas.microsoft.com/office/drawing/2014/main" id="{C773C557-44D2-4AA8-9296-05FFC3C6A604}"/>
              </a:ext>
            </a:extLst>
          </p:cNvPr>
          <p:cNvSpPr txBox="1"/>
          <p:nvPr/>
        </p:nvSpPr>
        <p:spPr>
          <a:xfrm>
            <a:off x="2048136" y="3856819"/>
            <a:ext cx="6391760" cy="2534412"/>
          </a:xfrm>
          <a:prstGeom prst="rect">
            <a:avLst/>
          </a:prstGeom>
          <a:noFill/>
        </p:spPr>
        <p:txBody>
          <a:bodyPr wrap="square" rtlCol="0">
            <a:spAutoFit/>
          </a:bodyPr>
          <a:lstStyle/>
          <a:p>
            <a:pPr>
              <a:lnSpc>
                <a:spcPct val="150000"/>
              </a:lnSpc>
            </a:pPr>
            <a:r>
              <a:rPr lang="zh-TW" altLang="en-US" b="1" dirty="0">
                <a:latin typeface="微軟正黑體" panose="020B0604030504040204" pitchFamily="34" charset="-120"/>
                <a:ea typeface="微軟正黑體" panose="020B0604030504040204" pitchFamily="34" charset="-120"/>
              </a:rPr>
              <a:t>計畫屬性： □延續案  </a:t>
            </a:r>
            <a:r>
              <a:rPr lang="zh-TW" altLang="en-US" b="1" dirty="0">
                <a:solidFill>
                  <a:srgbClr val="FF0000"/>
                </a:solidFill>
                <a:latin typeface="微軟正黑體" panose="020B0604030504040204" pitchFamily="34" charset="-120"/>
                <a:ea typeface="微軟正黑體" panose="020B0604030504040204" pitchFamily="34" charset="-120"/>
              </a:rPr>
              <a:t>■ 新案</a:t>
            </a:r>
          </a:p>
          <a:p>
            <a:pPr>
              <a:lnSpc>
                <a:spcPct val="150000"/>
              </a:lnSpc>
            </a:pPr>
            <a:endParaRPr lang="en-US" altLang="zh-TW" b="1" dirty="0">
              <a:latin typeface="微軟正黑體" panose="020B0604030504040204" pitchFamily="34" charset="-120"/>
              <a:ea typeface="微軟正黑體" panose="020B0604030504040204" pitchFamily="34" charset="-120"/>
            </a:endParaRPr>
          </a:p>
          <a:p>
            <a:pPr>
              <a:lnSpc>
                <a:spcPct val="150000"/>
              </a:lnSpc>
            </a:pPr>
            <a:r>
              <a:rPr lang="zh-TW" altLang="en-US" b="1" dirty="0">
                <a:latin typeface="微軟正黑體" panose="020B0604030504040204" pitchFamily="34" charset="-120"/>
                <a:ea typeface="微軟正黑體" panose="020B0604030504040204" pitchFamily="34" charset="-120"/>
              </a:rPr>
              <a:t>臺北醫學大學 計畫主持人：</a:t>
            </a:r>
            <a:r>
              <a:rPr lang="en-US" altLang="zh-TW" b="1" dirty="0">
                <a:latin typeface="微軟正黑體" panose="020B0604030504040204" pitchFamily="34" charset="-120"/>
                <a:ea typeface="微軟正黑體" panose="020B0604030504040204" pitchFamily="34" charset="-120"/>
              </a:rPr>
              <a:t>______________</a:t>
            </a:r>
          </a:p>
          <a:p>
            <a:pPr>
              <a:lnSpc>
                <a:spcPct val="150000"/>
              </a:lnSpc>
            </a:pPr>
            <a:r>
              <a:rPr lang="zh-TW" altLang="en-US" b="1" dirty="0">
                <a:latin typeface="微軟正黑體" panose="020B0604030504040204" pitchFamily="34" charset="-120"/>
                <a:ea typeface="微軟正黑體" panose="020B0604030504040204" pitchFamily="34" charset="-120"/>
              </a:rPr>
              <a:t>國立臺北科技大學 計畫主持人：</a:t>
            </a:r>
            <a:r>
              <a:rPr lang="en-US" altLang="zh-TW" b="1" dirty="0">
                <a:latin typeface="微軟正黑體" panose="020B0604030504040204" pitchFamily="34" charset="-120"/>
                <a:ea typeface="微軟正黑體" panose="020B0604030504040204" pitchFamily="34" charset="-120"/>
              </a:rPr>
              <a:t>______________</a:t>
            </a:r>
          </a:p>
          <a:p>
            <a:pPr>
              <a:lnSpc>
                <a:spcPct val="150000"/>
              </a:lnSpc>
            </a:pPr>
            <a:r>
              <a:rPr lang="zh-TW" altLang="en-US" b="1" dirty="0">
                <a:latin typeface="微軟正黑體" panose="020B0604030504040204" pitchFamily="34" charset="-120"/>
                <a:ea typeface="微軟正黑體" panose="020B0604030504040204" pitchFamily="34" charset="-120"/>
              </a:rPr>
              <a:t>類別：□醫療器材 □智慧醫療</a:t>
            </a:r>
            <a:endParaRPr lang="en-US" altLang="zh-TW" b="1" dirty="0">
              <a:latin typeface="微軟正黑體" panose="020B0604030504040204" pitchFamily="34" charset="-120"/>
              <a:ea typeface="微軟正黑體" panose="020B0604030504040204" pitchFamily="34" charset="-120"/>
            </a:endParaRPr>
          </a:p>
          <a:p>
            <a:pPr>
              <a:lnSpc>
                <a:spcPct val="150000"/>
              </a:lnSpc>
            </a:pPr>
            <a:r>
              <a:rPr lang="zh-TW" altLang="en-US" b="1" dirty="0">
                <a:latin typeface="微軟正黑體" panose="020B0604030504040204" pitchFamily="34" charset="-120"/>
                <a:ea typeface="微軟正黑體" panose="020B0604030504040204" pitchFamily="34" charset="-120"/>
              </a:rPr>
              <a:t>計畫類型：</a:t>
            </a:r>
            <a:r>
              <a:rPr lang="zh-TW" altLang="zh-TW" b="1" dirty="0">
                <a:latin typeface="微軟正黑體" panose="020B0604030504040204" pitchFamily="34" charset="-120"/>
                <a:ea typeface="微軟正黑體" panose="020B0604030504040204" pitchFamily="34" charset="-120"/>
              </a:rPr>
              <a:t>□發掘型</a:t>
            </a:r>
            <a:r>
              <a:rPr lang="zh-TW" altLang="en-US" b="1" dirty="0">
                <a:latin typeface="微軟正黑體" panose="020B0604030504040204" pitchFamily="34" charset="-120"/>
                <a:ea typeface="微軟正黑體" panose="020B0604030504040204" pitchFamily="34" charset="-120"/>
              </a:rPr>
              <a:t>  </a:t>
            </a:r>
            <a:r>
              <a:rPr lang="zh-TW" altLang="zh-TW" b="1" dirty="0">
                <a:latin typeface="微軟正黑體" panose="020B0604030504040204" pitchFamily="34" charset="-120"/>
                <a:ea typeface="微軟正黑體" panose="020B0604030504040204" pitchFamily="34" charset="-120"/>
              </a:rPr>
              <a:t>□種子型</a:t>
            </a:r>
            <a:r>
              <a:rPr lang="en-US" altLang="zh-TW" b="1" dirty="0">
                <a:latin typeface="微軟正黑體" panose="020B0604030504040204" pitchFamily="34" charset="-120"/>
                <a:ea typeface="微軟正黑體" panose="020B0604030504040204" pitchFamily="34" charset="-120"/>
              </a:rPr>
              <a:t>  </a:t>
            </a:r>
            <a:r>
              <a:rPr lang="zh-TW" altLang="zh-TW" b="1" dirty="0">
                <a:latin typeface="微軟正黑體" panose="020B0604030504040204" pitchFamily="34" charset="-120"/>
                <a:ea typeface="微軟正黑體" panose="020B0604030504040204" pitchFamily="34" charset="-120"/>
              </a:rPr>
              <a:t>□商品導向型</a:t>
            </a:r>
            <a:endParaRPr lang="en-US" altLang="zh-TW"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610852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71C16A1-347F-4966-B2A2-12B5A12AFF53}"/>
              </a:ext>
            </a:extLst>
          </p:cNvPr>
          <p:cNvSpPr>
            <a:spLocks noGrp="1"/>
          </p:cNvSpPr>
          <p:nvPr>
            <p:ph type="title"/>
          </p:nvPr>
        </p:nvSpPr>
        <p:spPr/>
        <p:txBody>
          <a:bodyPr/>
          <a:lstStyle/>
          <a:p>
            <a:r>
              <a:rPr lang="zh-TW" altLang="en-US" dirty="0"/>
              <a:t>本技術智財保護現況</a:t>
            </a:r>
          </a:p>
        </p:txBody>
      </p:sp>
      <p:sp>
        <p:nvSpPr>
          <p:cNvPr id="3" name="內容版面配置區 2">
            <a:extLst>
              <a:ext uri="{FF2B5EF4-FFF2-40B4-BE49-F238E27FC236}">
                <a16:creationId xmlns:a16="http://schemas.microsoft.com/office/drawing/2014/main" id="{7441843C-938D-4116-B54B-7AAB7941F390}"/>
              </a:ext>
            </a:extLst>
          </p:cNvPr>
          <p:cNvSpPr>
            <a:spLocks noGrp="1"/>
          </p:cNvSpPr>
          <p:nvPr>
            <p:ph idx="1"/>
          </p:nvPr>
        </p:nvSpPr>
        <p:spPr>
          <a:xfrm>
            <a:off x="823436" y="1513644"/>
            <a:ext cx="10319239" cy="4842705"/>
          </a:xfrm>
        </p:spPr>
        <p:txBody>
          <a:bodyPr>
            <a:normAutofit/>
          </a:bodyPr>
          <a:lstStyle/>
          <a:p>
            <a:pPr marL="0" indent="0">
              <a:buNone/>
            </a:pPr>
            <a:r>
              <a:rPr lang="zh-TW" altLang="en-US" dirty="0"/>
              <a:t>□ 尚未申請</a:t>
            </a:r>
            <a:endParaRPr lang="en-US" altLang="zh-TW" dirty="0"/>
          </a:p>
          <a:p>
            <a:pPr marL="0" indent="0">
              <a:buNone/>
            </a:pPr>
            <a:r>
              <a:rPr lang="zh-TW" altLang="en-US" dirty="0"/>
              <a:t>□ 申請中</a:t>
            </a:r>
            <a:r>
              <a:rPr lang="en-US" altLang="zh-TW" dirty="0"/>
              <a:t>__</a:t>
            </a:r>
            <a:r>
              <a:rPr lang="zh-TW" altLang="en-US" dirty="0"/>
              <a:t>件　□ 已獲證</a:t>
            </a:r>
            <a:r>
              <a:rPr lang="en-US" altLang="zh-TW" dirty="0"/>
              <a:t>__</a:t>
            </a:r>
            <a:r>
              <a:rPr lang="zh-TW" altLang="en-US" dirty="0"/>
              <a:t>件</a:t>
            </a:r>
            <a:endParaRPr lang="en-US" altLang="zh-TW" dirty="0"/>
          </a:p>
          <a:p>
            <a:pPr marL="0" indent="0">
              <a:buNone/>
            </a:pPr>
            <a:endParaRPr lang="en-US" altLang="zh-TW" dirty="0"/>
          </a:p>
          <a:p>
            <a:pPr marL="0" indent="0">
              <a:buNone/>
            </a:pPr>
            <a:endParaRPr lang="en-US" altLang="zh-TW" dirty="0"/>
          </a:p>
          <a:p>
            <a:pPr marL="0" indent="0">
              <a:buNone/>
            </a:pPr>
            <a:endParaRPr lang="en-US" altLang="zh-TW" dirty="0"/>
          </a:p>
          <a:p>
            <a:pPr marL="0" indent="0">
              <a:buNone/>
            </a:pPr>
            <a:endParaRPr lang="en-US" altLang="zh-TW" dirty="0"/>
          </a:p>
          <a:p>
            <a:pPr marL="0" indent="0">
              <a:buNone/>
            </a:pPr>
            <a:endParaRPr lang="en-US" altLang="zh-TW" dirty="0"/>
          </a:p>
          <a:p>
            <a:pPr marL="0" indent="0">
              <a:buNone/>
            </a:pPr>
            <a:endParaRPr lang="en-US" altLang="zh-TW" dirty="0"/>
          </a:p>
          <a:p>
            <a:pPr marL="0" indent="0">
              <a:buNone/>
            </a:pPr>
            <a:endParaRPr lang="en-US" altLang="zh-TW" dirty="0"/>
          </a:p>
          <a:p>
            <a:r>
              <a:rPr lang="zh-TW" altLang="en-US" dirty="0">
                <a:solidFill>
                  <a:srgbClr val="FF0000"/>
                </a:solidFill>
              </a:rPr>
              <a:t>提出未來商化發展過程中所需智財保護策略：</a:t>
            </a:r>
            <a:endParaRPr lang="en-US" altLang="zh-TW" dirty="0">
              <a:solidFill>
                <a:srgbClr val="FF0000"/>
              </a:solidFill>
            </a:endParaRPr>
          </a:p>
          <a:p>
            <a:pPr marL="0" indent="0">
              <a:buNone/>
            </a:pPr>
            <a:r>
              <a:rPr lang="zh-TW" altLang="en-US" dirty="0"/>
              <a:t>請說明。</a:t>
            </a:r>
          </a:p>
        </p:txBody>
      </p:sp>
      <p:sp>
        <p:nvSpPr>
          <p:cNvPr id="4" name="投影片編號版面配置區 3">
            <a:extLst>
              <a:ext uri="{FF2B5EF4-FFF2-40B4-BE49-F238E27FC236}">
                <a16:creationId xmlns:a16="http://schemas.microsoft.com/office/drawing/2014/main" id="{18120F51-ADDD-49AF-ACAB-7A427149A2B1}"/>
              </a:ext>
            </a:extLst>
          </p:cNvPr>
          <p:cNvSpPr>
            <a:spLocks noGrp="1"/>
          </p:cNvSpPr>
          <p:nvPr>
            <p:ph type="sldNum" sz="quarter" idx="12"/>
          </p:nvPr>
        </p:nvSpPr>
        <p:spPr/>
        <p:txBody>
          <a:bodyPr/>
          <a:lstStyle/>
          <a:p>
            <a:fld id="{93CAC1FF-0C72-4589-B85C-B7F0797C7CB6}" type="slidenum">
              <a:rPr lang="zh-TW" altLang="en-US" smtClean="0"/>
              <a:t>10</a:t>
            </a:fld>
            <a:endParaRPr lang="zh-TW" altLang="en-US" dirty="0"/>
          </a:p>
        </p:txBody>
      </p:sp>
      <p:graphicFrame>
        <p:nvGraphicFramePr>
          <p:cNvPr id="5" name="表格 4">
            <a:extLst>
              <a:ext uri="{FF2B5EF4-FFF2-40B4-BE49-F238E27FC236}">
                <a16:creationId xmlns:a16="http://schemas.microsoft.com/office/drawing/2014/main" id="{B9613641-C186-4C02-8C1B-84FAB40E06D0}"/>
              </a:ext>
            </a:extLst>
          </p:cNvPr>
          <p:cNvGraphicFramePr>
            <a:graphicFrameLocks noGrp="1"/>
          </p:cNvGraphicFramePr>
          <p:nvPr>
            <p:extLst>
              <p:ext uri="{D42A27DB-BD31-4B8C-83A1-F6EECF244321}">
                <p14:modId xmlns:p14="http://schemas.microsoft.com/office/powerpoint/2010/main" val="3145143920"/>
              </p:ext>
            </p:extLst>
          </p:nvPr>
        </p:nvGraphicFramePr>
        <p:xfrm>
          <a:off x="913412" y="2408104"/>
          <a:ext cx="10139286" cy="2115976"/>
        </p:xfrm>
        <a:graphic>
          <a:graphicData uri="http://schemas.openxmlformats.org/drawingml/2006/table">
            <a:tbl>
              <a:tblPr firstRow="1" bandRow="1">
                <a:tableStyleId>{5C22544A-7EE6-4342-B048-85BDC9FD1C3A}</a:tableStyleId>
              </a:tblPr>
              <a:tblGrid>
                <a:gridCol w="1689881">
                  <a:extLst>
                    <a:ext uri="{9D8B030D-6E8A-4147-A177-3AD203B41FA5}">
                      <a16:colId xmlns:a16="http://schemas.microsoft.com/office/drawing/2014/main" val="2725740626"/>
                    </a:ext>
                  </a:extLst>
                </a:gridCol>
                <a:gridCol w="1689881">
                  <a:extLst>
                    <a:ext uri="{9D8B030D-6E8A-4147-A177-3AD203B41FA5}">
                      <a16:colId xmlns:a16="http://schemas.microsoft.com/office/drawing/2014/main" val="626302668"/>
                    </a:ext>
                  </a:extLst>
                </a:gridCol>
                <a:gridCol w="1689881">
                  <a:extLst>
                    <a:ext uri="{9D8B030D-6E8A-4147-A177-3AD203B41FA5}">
                      <a16:colId xmlns:a16="http://schemas.microsoft.com/office/drawing/2014/main" val="1918480708"/>
                    </a:ext>
                  </a:extLst>
                </a:gridCol>
                <a:gridCol w="1689881">
                  <a:extLst>
                    <a:ext uri="{9D8B030D-6E8A-4147-A177-3AD203B41FA5}">
                      <a16:colId xmlns:a16="http://schemas.microsoft.com/office/drawing/2014/main" val="1446373969"/>
                    </a:ext>
                  </a:extLst>
                </a:gridCol>
                <a:gridCol w="1689881">
                  <a:extLst>
                    <a:ext uri="{9D8B030D-6E8A-4147-A177-3AD203B41FA5}">
                      <a16:colId xmlns:a16="http://schemas.microsoft.com/office/drawing/2014/main" val="3008035937"/>
                    </a:ext>
                  </a:extLst>
                </a:gridCol>
                <a:gridCol w="1689881">
                  <a:extLst>
                    <a:ext uri="{9D8B030D-6E8A-4147-A177-3AD203B41FA5}">
                      <a16:colId xmlns:a16="http://schemas.microsoft.com/office/drawing/2014/main" val="1897325255"/>
                    </a:ext>
                  </a:extLst>
                </a:gridCol>
              </a:tblGrid>
              <a:tr h="528994">
                <a:tc>
                  <a:txBody>
                    <a:bodyPr/>
                    <a:lstStyle/>
                    <a:p>
                      <a:pPr algn="ctr"/>
                      <a:r>
                        <a:rPr lang="zh-TW" altLang="en-US" dirty="0">
                          <a:solidFill>
                            <a:schemeClr val="tx1"/>
                          </a:solidFill>
                        </a:rPr>
                        <a:t>專利國別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dirty="0">
                          <a:solidFill>
                            <a:schemeClr val="tx1"/>
                          </a:solidFill>
                        </a:rPr>
                        <a:t>申請編號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dirty="0">
                          <a:solidFill>
                            <a:schemeClr val="tx1"/>
                          </a:solidFill>
                        </a:rPr>
                        <a:t>專利名稱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dirty="0">
                          <a:solidFill>
                            <a:schemeClr val="tx1"/>
                          </a:solidFill>
                        </a:rPr>
                        <a:t>所有權人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dirty="0">
                          <a:solidFill>
                            <a:schemeClr val="tx1"/>
                          </a:solidFill>
                        </a:rPr>
                        <a:t>發明人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dirty="0">
                          <a:solidFill>
                            <a:schemeClr val="tx1"/>
                          </a:solidFill>
                        </a:rPr>
                        <a:t>申請進度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53507912"/>
                  </a:ext>
                </a:extLst>
              </a:tr>
              <a:tr h="528994">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7954389"/>
                  </a:ext>
                </a:extLst>
              </a:tr>
              <a:tr h="528994">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61899683"/>
                  </a:ext>
                </a:extLst>
              </a:tr>
              <a:tr h="528994">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44915723"/>
                  </a:ext>
                </a:extLst>
              </a:tr>
            </a:tbl>
          </a:graphicData>
        </a:graphic>
      </p:graphicFrame>
    </p:spTree>
    <p:extLst>
      <p:ext uri="{BB962C8B-B14F-4D97-AF65-F5344CB8AC3E}">
        <p14:creationId xmlns:p14="http://schemas.microsoft.com/office/powerpoint/2010/main" val="3858746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BCBB247-FC19-42C1-972B-8B6060C1B005}"/>
              </a:ext>
            </a:extLst>
          </p:cNvPr>
          <p:cNvSpPr>
            <a:spLocks noGrp="1"/>
          </p:cNvSpPr>
          <p:nvPr>
            <p:ph type="title"/>
          </p:nvPr>
        </p:nvSpPr>
        <p:spPr/>
        <p:txBody>
          <a:bodyPr/>
          <a:lstStyle/>
          <a:p>
            <a:r>
              <a:rPr lang="zh-TW" altLang="en-US" dirty="0"/>
              <a:t>過去五年內相關之產學、專利、技轉績效</a:t>
            </a:r>
          </a:p>
        </p:txBody>
      </p:sp>
      <p:sp>
        <p:nvSpPr>
          <p:cNvPr id="3" name="內容版面配置區 2">
            <a:extLst>
              <a:ext uri="{FF2B5EF4-FFF2-40B4-BE49-F238E27FC236}">
                <a16:creationId xmlns:a16="http://schemas.microsoft.com/office/drawing/2014/main" id="{716DF80C-B18B-4F7B-9BE3-ABEEDA8B5092}"/>
              </a:ext>
            </a:extLst>
          </p:cNvPr>
          <p:cNvSpPr>
            <a:spLocks noGrp="1"/>
          </p:cNvSpPr>
          <p:nvPr>
            <p:ph idx="1"/>
          </p:nvPr>
        </p:nvSpPr>
        <p:spPr/>
        <p:txBody>
          <a:bodyPr/>
          <a:lstStyle/>
          <a:p>
            <a:r>
              <a:rPr lang="zh-TW" altLang="en-US" dirty="0"/>
              <a:t>過去五年內已通過 </a:t>
            </a:r>
            <a:r>
              <a:rPr lang="en-US" altLang="zh-TW" dirty="0"/>
              <a:t>(</a:t>
            </a:r>
            <a:r>
              <a:rPr lang="zh-TW" altLang="en-US" dirty="0"/>
              <a:t>或取證</a:t>
            </a:r>
            <a:r>
              <a:rPr lang="en-US" altLang="zh-TW" dirty="0"/>
              <a:t>)</a:t>
            </a:r>
            <a:r>
              <a:rPr lang="zh-TW" altLang="en-US" dirty="0"/>
              <a:t> 最具代表性且與計畫內容相關之產學合作計畫績效、專利紀錄、技轉紀錄、政府計畫紀錄，各項分別至多</a:t>
            </a:r>
            <a:r>
              <a:rPr lang="en-US" altLang="zh-TW" dirty="0"/>
              <a:t>5</a:t>
            </a:r>
            <a:r>
              <a:rPr lang="zh-TW" altLang="en-US" dirty="0"/>
              <a:t>件。</a:t>
            </a:r>
            <a:endParaRPr lang="en-US" altLang="zh-TW" dirty="0"/>
          </a:p>
          <a:p>
            <a:endParaRPr lang="zh-TW" altLang="en-US" dirty="0"/>
          </a:p>
        </p:txBody>
      </p:sp>
      <p:sp>
        <p:nvSpPr>
          <p:cNvPr id="4" name="投影片編號版面配置區 3">
            <a:extLst>
              <a:ext uri="{FF2B5EF4-FFF2-40B4-BE49-F238E27FC236}">
                <a16:creationId xmlns:a16="http://schemas.microsoft.com/office/drawing/2014/main" id="{552A4C27-0FAC-426E-B743-123E9FEC93C0}"/>
              </a:ext>
            </a:extLst>
          </p:cNvPr>
          <p:cNvSpPr>
            <a:spLocks noGrp="1"/>
          </p:cNvSpPr>
          <p:nvPr>
            <p:ph type="sldNum" sz="quarter" idx="12"/>
          </p:nvPr>
        </p:nvSpPr>
        <p:spPr/>
        <p:txBody>
          <a:bodyPr/>
          <a:lstStyle/>
          <a:p>
            <a:fld id="{93CAC1FF-0C72-4589-B85C-B7F0797C7CB6}" type="slidenum">
              <a:rPr lang="zh-TW" altLang="en-US" smtClean="0"/>
              <a:t>11</a:t>
            </a:fld>
            <a:endParaRPr lang="zh-TW" altLang="en-US" dirty="0"/>
          </a:p>
        </p:txBody>
      </p:sp>
      <p:graphicFrame>
        <p:nvGraphicFramePr>
          <p:cNvPr id="5" name="表格 4">
            <a:extLst>
              <a:ext uri="{FF2B5EF4-FFF2-40B4-BE49-F238E27FC236}">
                <a16:creationId xmlns:a16="http://schemas.microsoft.com/office/drawing/2014/main" id="{E339E6A4-F662-49AC-BF68-C6DA98D94E69}"/>
              </a:ext>
            </a:extLst>
          </p:cNvPr>
          <p:cNvGraphicFramePr>
            <a:graphicFrameLocks noGrp="1"/>
          </p:cNvGraphicFramePr>
          <p:nvPr>
            <p:extLst>
              <p:ext uri="{D42A27DB-BD31-4B8C-83A1-F6EECF244321}">
                <p14:modId xmlns:p14="http://schemas.microsoft.com/office/powerpoint/2010/main" val="2707543736"/>
              </p:ext>
            </p:extLst>
          </p:nvPr>
        </p:nvGraphicFramePr>
        <p:xfrm>
          <a:off x="838200" y="2501899"/>
          <a:ext cx="10319240" cy="3298824"/>
        </p:xfrm>
        <a:graphic>
          <a:graphicData uri="http://schemas.openxmlformats.org/drawingml/2006/table">
            <a:tbl>
              <a:tblPr firstRow="1" bandRow="1">
                <a:tableStyleId>{5C22544A-7EE6-4342-B048-85BDC9FD1C3A}</a:tableStyleId>
              </a:tblPr>
              <a:tblGrid>
                <a:gridCol w="704850">
                  <a:extLst>
                    <a:ext uri="{9D8B030D-6E8A-4147-A177-3AD203B41FA5}">
                      <a16:colId xmlns:a16="http://schemas.microsoft.com/office/drawing/2014/main" val="3361040850"/>
                    </a:ext>
                  </a:extLst>
                </a:gridCol>
                <a:gridCol w="1257300">
                  <a:extLst>
                    <a:ext uri="{9D8B030D-6E8A-4147-A177-3AD203B41FA5}">
                      <a16:colId xmlns:a16="http://schemas.microsoft.com/office/drawing/2014/main" val="3995554467"/>
                    </a:ext>
                  </a:extLst>
                </a:gridCol>
                <a:gridCol w="800100">
                  <a:extLst>
                    <a:ext uri="{9D8B030D-6E8A-4147-A177-3AD203B41FA5}">
                      <a16:colId xmlns:a16="http://schemas.microsoft.com/office/drawing/2014/main" val="237288474"/>
                    </a:ext>
                  </a:extLst>
                </a:gridCol>
                <a:gridCol w="4943475">
                  <a:extLst>
                    <a:ext uri="{9D8B030D-6E8A-4147-A177-3AD203B41FA5}">
                      <a16:colId xmlns:a16="http://schemas.microsoft.com/office/drawing/2014/main" val="2462472780"/>
                    </a:ext>
                  </a:extLst>
                </a:gridCol>
                <a:gridCol w="2613515">
                  <a:extLst>
                    <a:ext uri="{9D8B030D-6E8A-4147-A177-3AD203B41FA5}">
                      <a16:colId xmlns:a16="http://schemas.microsoft.com/office/drawing/2014/main" val="3055981356"/>
                    </a:ext>
                  </a:extLst>
                </a:gridCol>
              </a:tblGrid>
              <a:tr h="549804">
                <a:tc>
                  <a:txBody>
                    <a:bodyPr/>
                    <a:lstStyle/>
                    <a:p>
                      <a:pPr algn="ctr"/>
                      <a:r>
                        <a:rPr lang="zh-TW" altLang="en-US" dirty="0">
                          <a:solidFill>
                            <a:schemeClr val="tx1"/>
                          </a:solidFill>
                        </a:rPr>
                        <a:t>項次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dirty="0">
                          <a:solidFill>
                            <a:schemeClr val="tx1"/>
                          </a:solidFill>
                        </a:rPr>
                        <a:t>類型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dirty="0">
                          <a:solidFill>
                            <a:schemeClr val="tx1"/>
                          </a:solidFill>
                        </a:rPr>
                        <a:t>計畫名稱</a:t>
                      </a:r>
                      <a:r>
                        <a:rPr lang="en-US" altLang="zh-TW" dirty="0">
                          <a:solidFill>
                            <a:schemeClr val="tx1"/>
                          </a:solidFill>
                        </a:rPr>
                        <a:t>/</a:t>
                      </a:r>
                      <a:r>
                        <a:rPr lang="zh-TW" altLang="en-US" dirty="0">
                          <a:solidFill>
                            <a:schemeClr val="tx1"/>
                          </a:solidFill>
                        </a:rPr>
                        <a:t>合約名稱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dirty="0">
                          <a:solidFill>
                            <a:schemeClr val="tx1"/>
                          </a:solidFill>
                        </a:rPr>
                        <a:t>合作機構</a:t>
                      </a:r>
                      <a:r>
                        <a:rPr lang="en-US" altLang="zh-TW" dirty="0">
                          <a:solidFill>
                            <a:schemeClr val="tx1"/>
                          </a:solidFill>
                        </a:rPr>
                        <a:t>/</a:t>
                      </a:r>
                      <a:r>
                        <a:rPr lang="zh-TW" altLang="en-US" dirty="0">
                          <a:solidFill>
                            <a:schemeClr val="tx1"/>
                          </a:solidFill>
                        </a:rPr>
                        <a:t>授權對象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89836170"/>
                  </a:ext>
                </a:extLst>
              </a:tr>
              <a:tr h="549804">
                <a:tc>
                  <a:txBody>
                    <a:bodyPr/>
                    <a:lstStyle/>
                    <a:p>
                      <a:pPr algn="ctr"/>
                      <a:r>
                        <a:rPr lang="en-US" altLang="zh-TW" dirty="0">
                          <a:solidFill>
                            <a:schemeClr val="tx1"/>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dirty="0">
                          <a:solidFill>
                            <a:schemeClr val="tx1"/>
                          </a:solidFill>
                        </a:rPr>
                        <a:t>產學合作</a:t>
                      </a:r>
                      <a:endParaRPr lang="en-US" altLang="zh-TW"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93747756"/>
                  </a:ext>
                </a:extLst>
              </a:tr>
              <a:tr h="5498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dirty="0">
                          <a:solidFill>
                            <a:schemeClr val="tx1"/>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dirty="0">
                          <a:solidFill>
                            <a:schemeClr val="tx1"/>
                          </a:solidFill>
                        </a:rPr>
                        <a:t>專利技轉</a:t>
                      </a:r>
                      <a:endParaRPr lang="en-US" altLang="zh-TW"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7862626"/>
                  </a:ext>
                </a:extLst>
              </a:tr>
              <a:tr h="5498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dirty="0">
                          <a:solidFill>
                            <a:schemeClr val="tx1"/>
                          </a:solidFill>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dirty="0">
                          <a:solidFill>
                            <a:schemeClr val="tx1"/>
                          </a:solidFill>
                        </a:rPr>
                        <a:t>政府計畫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1537603"/>
                  </a:ext>
                </a:extLst>
              </a:tr>
              <a:tr h="5498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dirty="0">
                          <a:solidFill>
                            <a:schemeClr val="tx1"/>
                          </a:solidFill>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dirty="0">
                          <a:solidFill>
                            <a:schemeClr val="tx1"/>
                          </a:solidFill>
                        </a:rPr>
                        <a:t>法人合作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485807"/>
                  </a:ext>
                </a:extLst>
              </a:tr>
              <a:tr h="5498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765682"/>
                  </a:ext>
                </a:extLst>
              </a:tr>
            </a:tbl>
          </a:graphicData>
        </a:graphic>
      </p:graphicFrame>
    </p:spTree>
    <p:extLst>
      <p:ext uri="{BB962C8B-B14F-4D97-AF65-F5344CB8AC3E}">
        <p14:creationId xmlns:p14="http://schemas.microsoft.com/office/powerpoint/2010/main" val="2378409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ECDE1D9-459A-45B0-A7CE-C82BD04F8622}"/>
              </a:ext>
            </a:extLst>
          </p:cNvPr>
          <p:cNvSpPr>
            <a:spLocks noGrp="1"/>
          </p:cNvSpPr>
          <p:nvPr>
            <p:ph type="title"/>
          </p:nvPr>
        </p:nvSpPr>
        <p:spPr/>
        <p:txBody>
          <a:bodyPr/>
          <a:lstStyle/>
          <a:p>
            <a:r>
              <a:rPr lang="zh-TW" altLang="en-US" dirty="0"/>
              <a:t>本技術預期目標</a:t>
            </a:r>
          </a:p>
        </p:txBody>
      </p:sp>
      <p:sp>
        <p:nvSpPr>
          <p:cNvPr id="3" name="內容版面配置區 2">
            <a:extLst>
              <a:ext uri="{FF2B5EF4-FFF2-40B4-BE49-F238E27FC236}">
                <a16:creationId xmlns:a16="http://schemas.microsoft.com/office/drawing/2014/main" id="{590851C8-57C5-4DAC-91EE-ECACA797E7DE}"/>
              </a:ext>
            </a:extLst>
          </p:cNvPr>
          <p:cNvSpPr>
            <a:spLocks noGrp="1"/>
          </p:cNvSpPr>
          <p:nvPr>
            <p:ph idx="1"/>
          </p:nvPr>
        </p:nvSpPr>
        <p:spPr/>
        <p:txBody>
          <a:bodyPr/>
          <a:lstStyle/>
          <a:p>
            <a:r>
              <a:rPr lang="en-US" altLang="zh-TW" dirty="0">
                <a:latin typeface="微軟正黑體" panose="020B0604030504040204" pitchFamily="34" charset="-120"/>
              </a:rPr>
              <a:t>Note:</a:t>
            </a:r>
            <a:r>
              <a:rPr lang="zh-TW" altLang="en-US" dirty="0">
                <a:latin typeface="微軟正黑體" panose="020B0604030504040204" pitchFamily="34" charset="-120"/>
              </a:rPr>
              <a:t> </a:t>
            </a:r>
            <a:endParaRPr lang="en-US" altLang="zh-TW" dirty="0">
              <a:latin typeface="微軟正黑體" panose="020B0604030504040204" pitchFamily="34" charset="-120"/>
            </a:endParaRPr>
          </a:p>
          <a:p>
            <a:pPr marL="171450" lvl="1" indent="0">
              <a:buClr>
                <a:srgbClr val="92D050"/>
              </a:buClr>
              <a:buNone/>
            </a:pPr>
            <a:r>
              <a:rPr lang="zh-TW" altLang="en-US" dirty="0">
                <a:latin typeface="微軟正黑體" panose="020B0604030504040204" pitchFamily="34" charset="-120"/>
              </a:rPr>
              <a:t>商品導向型計畫：應具完善出場規劃，如申請登記型臨床試驗、技術移轉、成立衍生新創公司之規劃。</a:t>
            </a:r>
            <a:endParaRPr lang="en-US" altLang="zh-TW" dirty="0">
              <a:latin typeface="微軟正黑體" panose="020B0604030504040204" pitchFamily="34" charset="-120"/>
            </a:endParaRPr>
          </a:p>
          <a:p>
            <a:pPr marL="171450" lvl="1" indent="0">
              <a:buClr>
                <a:srgbClr val="92D050"/>
              </a:buClr>
              <a:buNone/>
            </a:pPr>
            <a:r>
              <a:rPr lang="zh-TW" altLang="en-US">
                <a:latin typeface="微軟正黑體" panose="020B0604030504040204" pitchFamily="34" charset="-120"/>
              </a:rPr>
              <a:t>種子</a:t>
            </a:r>
            <a:r>
              <a:rPr lang="zh-TW" altLang="en-US" dirty="0">
                <a:latin typeface="微軟正黑體" panose="020B0604030504040204" pitchFamily="34" charset="-120"/>
              </a:rPr>
              <a:t>型計畫：應具申請中央部會大型計畫、廠商產學合作計畫之規劃。</a:t>
            </a:r>
            <a:endParaRPr lang="en-US" altLang="zh-TW" dirty="0">
              <a:latin typeface="微軟正黑體" panose="020B0604030504040204" pitchFamily="34" charset="-120"/>
            </a:endParaRPr>
          </a:p>
          <a:p>
            <a:pPr marL="171450" lvl="1" indent="0">
              <a:buClr>
                <a:srgbClr val="92D050"/>
              </a:buClr>
              <a:buNone/>
            </a:pPr>
            <a:r>
              <a:rPr lang="zh-TW" altLang="en-US" dirty="0">
                <a:latin typeface="微軟正黑體" panose="020B0604030504040204" pitchFamily="34" charset="-120"/>
              </a:rPr>
              <a:t>發掘型計畫：應具雙方學校共同研究合作之規劃。</a:t>
            </a:r>
            <a:endParaRPr lang="zh-TW" altLang="en-US" dirty="0"/>
          </a:p>
          <a:p>
            <a:r>
              <a:rPr lang="zh-TW" altLang="en-US" dirty="0"/>
              <a:t>預期目標 </a:t>
            </a:r>
            <a:r>
              <a:rPr lang="en-US" altLang="zh-TW" dirty="0"/>
              <a:t>(</a:t>
            </a:r>
            <a:r>
              <a:rPr lang="zh-TW" altLang="en-US" dirty="0"/>
              <a:t>依年度規劃，必需符合計畫要求的</a:t>
            </a:r>
            <a:r>
              <a:rPr lang="zh-TW" altLang="en-US" u="sng" dirty="0">
                <a:solidFill>
                  <a:srgbClr val="FF0000"/>
                </a:solidFill>
              </a:rPr>
              <a:t>關鍵績效指標</a:t>
            </a:r>
            <a:r>
              <a:rPr lang="zh-TW" altLang="en-US" dirty="0"/>
              <a:t>及</a:t>
            </a:r>
            <a:r>
              <a:rPr lang="zh-TW" altLang="en-US" u="sng" dirty="0">
                <a:solidFill>
                  <a:srgbClr val="FF0000"/>
                </a:solidFill>
              </a:rPr>
              <a:t>智財佈局規劃</a:t>
            </a:r>
            <a:r>
              <a:rPr lang="en-US" altLang="zh-TW" dirty="0"/>
              <a:t>)</a:t>
            </a:r>
          </a:p>
          <a:p>
            <a:pPr marL="628650" indent="-342900">
              <a:buClr>
                <a:srgbClr val="92D050"/>
              </a:buClr>
              <a:buFont typeface="+mj-lt"/>
              <a:buAutoNum type="arabicPeriod"/>
            </a:pPr>
            <a:r>
              <a:rPr lang="zh-TW" altLang="en-US" dirty="0"/>
              <a:t>第一年：</a:t>
            </a:r>
            <a:endParaRPr lang="en-US" altLang="zh-TW" dirty="0"/>
          </a:p>
          <a:p>
            <a:pPr marL="628650" indent="-342900">
              <a:buClr>
                <a:srgbClr val="92D050"/>
              </a:buClr>
              <a:buFont typeface="+mj-lt"/>
              <a:buAutoNum type="arabicPeriod"/>
            </a:pPr>
            <a:r>
              <a:rPr lang="zh-TW" altLang="en-US" dirty="0"/>
              <a:t>第二年：</a:t>
            </a:r>
            <a:endParaRPr lang="en-US" altLang="zh-TW" dirty="0"/>
          </a:p>
          <a:p>
            <a:pPr marL="628650" indent="-342900">
              <a:buClr>
                <a:srgbClr val="92D050"/>
              </a:buClr>
              <a:buFont typeface="+mj-lt"/>
              <a:buAutoNum type="arabicPeriod"/>
            </a:pPr>
            <a:r>
              <a:rPr lang="zh-TW" altLang="en-US" dirty="0"/>
              <a:t>第三年：</a:t>
            </a:r>
            <a:endParaRPr lang="en-US" altLang="zh-TW" dirty="0"/>
          </a:p>
        </p:txBody>
      </p:sp>
      <p:sp>
        <p:nvSpPr>
          <p:cNvPr id="4" name="投影片編號版面配置區 3">
            <a:extLst>
              <a:ext uri="{FF2B5EF4-FFF2-40B4-BE49-F238E27FC236}">
                <a16:creationId xmlns:a16="http://schemas.microsoft.com/office/drawing/2014/main" id="{297CC0EB-0384-4D1A-9C79-887E16D11FC7}"/>
              </a:ext>
            </a:extLst>
          </p:cNvPr>
          <p:cNvSpPr>
            <a:spLocks noGrp="1"/>
          </p:cNvSpPr>
          <p:nvPr>
            <p:ph type="sldNum" sz="quarter" idx="12"/>
          </p:nvPr>
        </p:nvSpPr>
        <p:spPr/>
        <p:txBody>
          <a:bodyPr/>
          <a:lstStyle/>
          <a:p>
            <a:fld id="{93CAC1FF-0C72-4589-B85C-B7F0797C7CB6}" type="slidenum">
              <a:rPr lang="zh-TW" altLang="en-US" smtClean="0"/>
              <a:t>12</a:t>
            </a:fld>
            <a:endParaRPr lang="zh-TW" altLang="en-US" dirty="0"/>
          </a:p>
        </p:txBody>
      </p:sp>
    </p:spTree>
    <p:extLst>
      <p:ext uri="{BB962C8B-B14F-4D97-AF65-F5344CB8AC3E}">
        <p14:creationId xmlns:p14="http://schemas.microsoft.com/office/powerpoint/2010/main" val="575175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9CD328-F017-4BBB-BF39-666923B54A79}"/>
              </a:ext>
            </a:extLst>
          </p:cNvPr>
          <p:cNvSpPr>
            <a:spLocks noGrp="1"/>
          </p:cNvSpPr>
          <p:nvPr>
            <p:ph type="title"/>
          </p:nvPr>
        </p:nvSpPr>
        <p:spPr/>
        <p:txBody>
          <a:bodyPr/>
          <a:lstStyle/>
          <a:p>
            <a:r>
              <a:rPr lang="zh-TW" altLang="en-US" dirty="0"/>
              <a:t>查核點項目</a:t>
            </a:r>
          </a:p>
        </p:txBody>
      </p:sp>
      <p:sp>
        <p:nvSpPr>
          <p:cNvPr id="3" name="內容版面配置區 2">
            <a:extLst>
              <a:ext uri="{FF2B5EF4-FFF2-40B4-BE49-F238E27FC236}">
                <a16:creationId xmlns:a16="http://schemas.microsoft.com/office/drawing/2014/main" id="{5F5AEDF3-C24E-4306-8E53-3817829DE368}"/>
              </a:ext>
            </a:extLst>
          </p:cNvPr>
          <p:cNvSpPr>
            <a:spLocks noGrp="1"/>
          </p:cNvSpPr>
          <p:nvPr>
            <p:ph idx="1"/>
          </p:nvPr>
        </p:nvSpPr>
        <p:spPr>
          <a:xfrm>
            <a:off x="838200" y="1413459"/>
            <a:ext cx="10319239" cy="4433888"/>
          </a:xfrm>
        </p:spPr>
        <p:txBody>
          <a:bodyPr/>
          <a:lstStyle/>
          <a:p>
            <a:r>
              <a:rPr lang="zh-TW" altLang="en-US" dirty="0"/>
              <a:t>請依申請計畫年限規劃，每季應至少一個查核點</a:t>
            </a:r>
            <a:endParaRPr lang="en-US" altLang="zh-TW" dirty="0"/>
          </a:p>
        </p:txBody>
      </p:sp>
      <p:sp>
        <p:nvSpPr>
          <p:cNvPr id="4" name="投影片編號版面配置區 3">
            <a:extLst>
              <a:ext uri="{FF2B5EF4-FFF2-40B4-BE49-F238E27FC236}">
                <a16:creationId xmlns:a16="http://schemas.microsoft.com/office/drawing/2014/main" id="{F033C113-0C54-42D3-A5B8-AE3EF3BC65A9}"/>
              </a:ext>
            </a:extLst>
          </p:cNvPr>
          <p:cNvSpPr>
            <a:spLocks noGrp="1"/>
          </p:cNvSpPr>
          <p:nvPr>
            <p:ph type="sldNum" sz="quarter" idx="12"/>
          </p:nvPr>
        </p:nvSpPr>
        <p:spPr/>
        <p:txBody>
          <a:bodyPr/>
          <a:lstStyle/>
          <a:p>
            <a:fld id="{93CAC1FF-0C72-4589-B85C-B7F0797C7CB6}" type="slidenum">
              <a:rPr lang="zh-TW" altLang="en-US" smtClean="0"/>
              <a:t>13</a:t>
            </a:fld>
            <a:endParaRPr lang="zh-TW" altLang="en-US" dirty="0"/>
          </a:p>
        </p:txBody>
      </p:sp>
      <p:graphicFrame>
        <p:nvGraphicFramePr>
          <p:cNvPr id="5" name="表格 4">
            <a:extLst>
              <a:ext uri="{FF2B5EF4-FFF2-40B4-BE49-F238E27FC236}">
                <a16:creationId xmlns:a16="http://schemas.microsoft.com/office/drawing/2014/main" id="{CCDE9E64-54F9-4149-91F9-FA64F0A5DF52}"/>
              </a:ext>
            </a:extLst>
          </p:cNvPr>
          <p:cNvGraphicFramePr>
            <a:graphicFrameLocks noGrp="1"/>
          </p:cNvGraphicFramePr>
          <p:nvPr>
            <p:extLst>
              <p:ext uri="{D42A27DB-BD31-4B8C-83A1-F6EECF244321}">
                <p14:modId xmlns:p14="http://schemas.microsoft.com/office/powerpoint/2010/main" val="482272091"/>
              </p:ext>
            </p:extLst>
          </p:nvPr>
        </p:nvGraphicFramePr>
        <p:xfrm>
          <a:off x="901395" y="1837110"/>
          <a:ext cx="10256043" cy="4231995"/>
        </p:xfrm>
        <a:graphic>
          <a:graphicData uri="http://schemas.openxmlformats.org/drawingml/2006/table">
            <a:tbl>
              <a:tblPr firstRow="1" bandRow="1">
                <a:tableStyleId>{5C22544A-7EE6-4342-B048-85BDC9FD1C3A}</a:tableStyleId>
              </a:tblPr>
              <a:tblGrid>
                <a:gridCol w="1705619">
                  <a:extLst>
                    <a:ext uri="{9D8B030D-6E8A-4147-A177-3AD203B41FA5}">
                      <a16:colId xmlns:a16="http://schemas.microsoft.com/office/drawing/2014/main" val="1550405954"/>
                    </a:ext>
                  </a:extLst>
                </a:gridCol>
                <a:gridCol w="1734168">
                  <a:extLst>
                    <a:ext uri="{9D8B030D-6E8A-4147-A177-3AD203B41FA5}">
                      <a16:colId xmlns:a16="http://schemas.microsoft.com/office/drawing/2014/main" val="2245301153"/>
                    </a:ext>
                  </a:extLst>
                </a:gridCol>
                <a:gridCol w="4252245">
                  <a:extLst>
                    <a:ext uri="{9D8B030D-6E8A-4147-A177-3AD203B41FA5}">
                      <a16:colId xmlns:a16="http://schemas.microsoft.com/office/drawing/2014/main" val="3338961020"/>
                    </a:ext>
                  </a:extLst>
                </a:gridCol>
                <a:gridCol w="2564011">
                  <a:extLst>
                    <a:ext uri="{9D8B030D-6E8A-4147-A177-3AD203B41FA5}">
                      <a16:colId xmlns:a16="http://schemas.microsoft.com/office/drawing/2014/main" val="2946128309"/>
                    </a:ext>
                  </a:extLst>
                </a:gridCol>
              </a:tblGrid>
              <a:tr h="846399">
                <a:tc>
                  <a:txBody>
                    <a:bodyPr/>
                    <a:lstStyle/>
                    <a:p>
                      <a:pPr algn="ctr"/>
                      <a:r>
                        <a:rPr lang="zh-TW" altLang="en-US" dirty="0">
                          <a:solidFill>
                            <a:schemeClr val="tx1"/>
                          </a:solidFill>
                        </a:rPr>
                        <a:t>查核點編號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a:r>
                        <a:rPr lang="zh-TW" altLang="en-US" dirty="0">
                          <a:solidFill>
                            <a:schemeClr val="tx1"/>
                          </a:solidFill>
                        </a:rPr>
                        <a:t>查核點時間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a:r>
                        <a:rPr lang="zh-TW" altLang="en-US" dirty="0">
                          <a:solidFill>
                            <a:schemeClr val="tx1"/>
                          </a:solidFill>
                        </a:rPr>
                        <a:t>查核點說明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a:r>
                        <a:rPr lang="zh-TW" altLang="en-US" dirty="0">
                          <a:solidFill>
                            <a:schemeClr val="tx1"/>
                          </a:solidFill>
                        </a:rPr>
                        <a:t>達成指標</a:t>
                      </a:r>
                      <a:r>
                        <a:rPr lang="en-US" altLang="zh-TW" dirty="0">
                          <a:solidFill>
                            <a:schemeClr val="tx1"/>
                          </a:solidFill>
                        </a:rPr>
                        <a:t>(</a:t>
                      </a:r>
                      <a:r>
                        <a:rPr lang="zh-TW" altLang="en-US" dirty="0">
                          <a:solidFill>
                            <a:schemeClr val="tx1"/>
                          </a:solidFill>
                        </a:rPr>
                        <a:t>量化</a:t>
                      </a:r>
                      <a:r>
                        <a:rPr lang="en-US" altLang="zh-TW" dirty="0">
                          <a:solidFill>
                            <a:schemeClr val="tx1"/>
                          </a:solidFill>
                        </a:rPr>
                        <a:t>)</a:t>
                      </a: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extLst>
                  <a:ext uri="{0D108BD9-81ED-4DB2-BD59-A6C34878D82A}">
                    <a16:rowId xmlns:a16="http://schemas.microsoft.com/office/drawing/2014/main" val="3983342564"/>
                  </a:ext>
                </a:extLst>
              </a:tr>
              <a:tr h="846399">
                <a:tc>
                  <a:txBody>
                    <a:bodyPr/>
                    <a:lstStyle/>
                    <a:p>
                      <a:pPr algn="ctr"/>
                      <a:r>
                        <a:rPr lang="en-US" altLang="zh-TW" dirty="0">
                          <a:solidFill>
                            <a:schemeClr val="tx1"/>
                          </a:solidFill>
                        </a:rPr>
                        <a:t>(1)</a:t>
                      </a: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99726850"/>
                  </a:ext>
                </a:extLst>
              </a:tr>
              <a:tr h="846399">
                <a:tc>
                  <a:txBody>
                    <a:bodyPr/>
                    <a:lstStyle/>
                    <a:p>
                      <a:pPr algn="ctr"/>
                      <a:r>
                        <a:rPr lang="en-US" altLang="zh-TW" dirty="0">
                          <a:solidFill>
                            <a:schemeClr val="tx1"/>
                          </a:solidFill>
                        </a:rPr>
                        <a:t>(2)</a:t>
                      </a: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85770148"/>
                  </a:ext>
                </a:extLst>
              </a:tr>
              <a:tr h="846399">
                <a:tc>
                  <a:txBody>
                    <a:bodyPr/>
                    <a:lstStyle/>
                    <a:p>
                      <a:pPr algn="ctr"/>
                      <a:r>
                        <a:rPr lang="en-US" altLang="zh-TW" dirty="0">
                          <a:solidFill>
                            <a:schemeClr val="tx1"/>
                          </a:solidFill>
                        </a:rPr>
                        <a:t>(3)</a:t>
                      </a: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6846958"/>
                  </a:ext>
                </a:extLst>
              </a:tr>
              <a:tr h="846399">
                <a:tc>
                  <a:txBody>
                    <a:bodyPr/>
                    <a:lstStyle/>
                    <a:p>
                      <a:pPr algn="ctr"/>
                      <a:r>
                        <a:rPr lang="en-US" altLang="zh-TW" dirty="0">
                          <a:solidFill>
                            <a:schemeClr val="tx1"/>
                          </a:solidFill>
                        </a:rPr>
                        <a:t>(4)</a:t>
                      </a: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4320384"/>
                  </a:ext>
                </a:extLst>
              </a:tr>
            </a:tbl>
          </a:graphicData>
        </a:graphic>
      </p:graphicFrame>
      <p:sp>
        <p:nvSpPr>
          <p:cNvPr id="6" name="文字方塊 5">
            <a:extLst>
              <a:ext uri="{FF2B5EF4-FFF2-40B4-BE49-F238E27FC236}">
                <a16:creationId xmlns:a16="http://schemas.microsoft.com/office/drawing/2014/main" id="{2A045E3E-E7AC-4609-AA3E-005B6C674249}"/>
              </a:ext>
            </a:extLst>
          </p:cNvPr>
          <p:cNvSpPr txBox="1"/>
          <p:nvPr/>
        </p:nvSpPr>
        <p:spPr>
          <a:xfrm>
            <a:off x="901395" y="5967322"/>
            <a:ext cx="9952854" cy="430887"/>
          </a:xfrm>
          <a:prstGeom prst="rect">
            <a:avLst/>
          </a:prstGeom>
          <a:noFill/>
        </p:spPr>
        <p:txBody>
          <a:bodyPr wrap="square" rtlCol="0">
            <a:spAutoFit/>
          </a:bodyPr>
          <a:lstStyle/>
          <a:p>
            <a:endParaRPr lang="en-US" altLang="zh-TW" sz="1100" dirty="0"/>
          </a:p>
          <a:p>
            <a:r>
              <a:rPr lang="en-US" altLang="zh-TW" sz="1100" dirty="0"/>
              <a:t>* </a:t>
            </a:r>
            <a:r>
              <a:rPr lang="zh-TW" altLang="en-US" sz="1100" dirty="0"/>
              <a:t>發掘型計畫至多</a:t>
            </a:r>
            <a:r>
              <a:rPr lang="en-US" altLang="zh-TW" sz="1100" dirty="0"/>
              <a:t>1</a:t>
            </a:r>
            <a:r>
              <a:rPr lang="zh-TW" altLang="en-US" sz="1100" dirty="0"/>
              <a:t>年；種子型計畫至多</a:t>
            </a:r>
            <a:r>
              <a:rPr lang="en-US" altLang="zh-TW" sz="1100" dirty="0"/>
              <a:t>2</a:t>
            </a:r>
            <a:r>
              <a:rPr lang="zh-TW" altLang="en-US" sz="1100" dirty="0"/>
              <a:t>年；商品導向型計畫至多</a:t>
            </a:r>
            <a:r>
              <a:rPr lang="en-US" altLang="zh-TW" sz="1100" dirty="0"/>
              <a:t>3</a:t>
            </a:r>
            <a:r>
              <a:rPr lang="zh-TW" altLang="en-US" sz="1100" dirty="0"/>
              <a:t>年。</a:t>
            </a:r>
            <a:endParaRPr lang="en-US" altLang="zh-TW" sz="1100" dirty="0"/>
          </a:p>
        </p:txBody>
      </p:sp>
    </p:spTree>
    <p:extLst>
      <p:ext uri="{BB962C8B-B14F-4D97-AF65-F5344CB8AC3E}">
        <p14:creationId xmlns:p14="http://schemas.microsoft.com/office/powerpoint/2010/main" val="1314926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D01DCC0-D370-47EE-8954-BC13A3D55E7A}"/>
              </a:ext>
            </a:extLst>
          </p:cNvPr>
          <p:cNvSpPr>
            <a:spLocks noGrp="1"/>
          </p:cNvSpPr>
          <p:nvPr>
            <p:ph type="title"/>
          </p:nvPr>
        </p:nvSpPr>
        <p:spPr>
          <a:xfrm>
            <a:off x="1314450" y="0"/>
            <a:ext cx="10039350" cy="1325563"/>
          </a:xfrm>
        </p:spPr>
        <p:txBody>
          <a:bodyPr/>
          <a:lstStyle/>
          <a:p>
            <a:r>
              <a:rPr lang="zh-TW" altLang="en-US" dirty="0"/>
              <a:t>預估申請經費與項目</a:t>
            </a:r>
          </a:p>
        </p:txBody>
      </p:sp>
      <p:sp>
        <p:nvSpPr>
          <p:cNvPr id="3" name="內容版面配置區 2">
            <a:extLst>
              <a:ext uri="{FF2B5EF4-FFF2-40B4-BE49-F238E27FC236}">
                <a16:creationId xmlns:a16="http://schemas.microsoft.com/office/drawing/2014/main" id="{4B90B064-900E-47C5-A04F-F8B8D1A7067B}"/>
              </a:ext>
            </a:extLst>
          </p:cNvPr>
          <p:cNvSpPr>
            <a:spLocks noGrp="1"/>
          </p:cNvSpPr>
          <p:nvPr>
            <p:ph idx="1"/>
          </p:nvPr>
        </p:nvSpPr>
        <p:spPr>
          <a:xfrm>
            <a:off x="655007" y="1212056"/>
            <a:ext cx="11644569" cy="4433888"/>
          </a:xfrm>
        </p:spPr>
        <p:txBody>
          <a:bodyPr/>
          <a:lstStyle/>
          <a:p>
            <a:r>
              <a:rPr lang="zh-TW" altLang="en-US" dirty="0"/>
              <a:t>請提出執行本計畫之預估經費項目與所需補助金額， 下列補助項目可依實際況狀自行變更或增列</a:t>
            </a:r>
          </a:p>
        </p:txBody>
      </p:sp>
      <p:sp>
        <p:nvSpPr>
          <p:cNvPr id="4" name="投影片編號版面配置區 3">
            <a:extLst>
              <a:ext uri="{FF2B5EF4-FFF2-40B4-BE49-F238E27FC236}">
                <a16:creationId xmlns:a16="http://schemas.microsoft.com/office/drawing/2014/main" id="{A9B3658B-0F31-45DC-A0D4-6B77BC0F3AF6}"/>
              </a:ext>
            </a:extLst>
          </p:cNvPr>
          <p:cNvSpPr>
            <a:spLocks noGrp="1"/>
          </p:cNvSpPr>
          <p:nvPr>
            <p:ph type="sldNum" sz="quarter" idx="12"/>
          </p:nvPr>
        </p:nvSpPr>
        <p:spPr/>
        <p:txBody>
          <a:bodyPr/>
          <a:lstStyle/>
          <a:p>
            <a:fld id="{93CAC1FF-0C72-4589-B85C-B7F0797C7CB6}" type="slidenum">
              <a:rPr lang="zh-TW" altLang="en-US" smtClean="0"/>
              <a:t>14</a:t>
            </a:fld>
            <a:endParaRPr lang="zh-TW" altLang="en-US" dirty="0"/>
          </a:p>
        </p:txBody>
      </p:sp>
      <p:graphicFrame>
        <p:nvGraphicFramePr>
          <p:cNvPr id="5" name="表格 4">
            <a:extLst>
              <a:ext uri="{FF2B5EF4-FFF2-40B4-BE49-F238E27FC236}">
                <a16:creationId xmlns:a16="http://schemas.microsoft.com/office/drawing/2014/main" id="{D1044E6C-19E5-450C-AA54-7C9483702F35}"/>
              </a:ext>
            </a:extLst>
          </p:cNvPr>
          <p:cNvGraphicFramePr>
            <a:graphicFrameLocks noGrp="1"/>
          </p:cNvGraphicFramePr>
          <p:nvPr>
            <p:extLst>
              <p:ext uri="{D42A27DB-BD31-4B8C-83A1-F6EECF244321}">
                <p14:modId xmlns:p14="http://schemas.microsoft.com/office/powerpoint/2010/main" val="594699229"/>
              </p:ext>
            </p:extLst>
          </p:nvPr>
        </p:nvGraphicFramePr>
        <p:xfrm>
          <a:off x="637309" y="1532126"/>
          <a:ext cx="10938111" cy="4846320"/>
        </p:xfrm>
        <a:graphic>
          <a:graphicData uri="http://schemas.openxmlformats.org/drawingml/2006/table">
            <a:tbl>
              <a:tblPr firstRow="1" bandRow="1">
                <a:tableStyleId>{5C22544A-7EE6-4342-B048-85BDC9FD1C3A}</a:tableStyleId>
              </a:tblPr>
              <a:tblGrid>
                <a:gridCol w="2257165">
                  <a:extLst>
                    <a:ext uri="{9D8B030D-6E8A-4147-A177-3AD203B41FA5}">
                      <a16:colId xmlns:a16="http://schemas.microsoft.com/office/drawing/2014/main" val="3531322012"/>
                    </a:ext>
                  </a:extLst>
                </a:gridCol>
                <a:gridCol w="5969486">
                  <a:extLst>
                    <a:ext uri="{9D8B030D-6E8A-4147-A177-3AD203B41FA5}">
                      <a16:colId xmlns:a16="http://schemas.microsoft.com/office/drawing/2014/main" val="885569319"/>
                    </a:ext>
                  </a:extLst>
                </a:gridCol>
                <a:gridCol w="1153324">
                  <a:extLst>
                    <a:ext uri="{9D8B030D-6E8A-4147-A177-3AD203B41FA5}">
                      <a16:colId xmlns:a16="http://schemas.microsoft.com/office/drawing/2014/main" val="2636966612"/>
                    </a:ext>
                  </a:extLst>
                </a:gridCol>
                <a:gridCol w="1558136">
                  <a:extLst>
                    <a:ext uri="{9D8B030D-6E8A-4147-A177-3AD203B41FA5}">
                      <a16:colId xmlns:a16="http://schemas.microsoft.com/office/drawing/2014/main" val="435064605"/>
                    </a:ext>
                  </a:extLst>
                </a:gridCol>
              </a:tblGrid>
              <a:tr h="557965">
                <a:tc>
                  <a:txBody>
                    <a:bodyPr/>
                    <a:lstStyle/>
                    <a:p>
                      <a:pPr algn="ctr"/>
                      <a:r>
                        <a:rPr lang="zh-TW" altLang="en-US"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a:r>
                        <a:rPr lang="zh-TW" altLang="en-US" dirty="0">
                          <a:solidFill>
                            <a:schemeClr val="tx1"/>
                          </a:solidFill>
                        </a:rPr>
                        <a:t>說明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a:r>
                        <a:rPr lang="zh-TW" altLang="en-US" dirty="0">
                          <a:solidFill>
                            <a:schemeClr val="tx1"/>
                          </a:solidFill>
                        </a:rPr>
                        <a:t>金額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a:r>
                        <a:rPr lang="zh-TW" altLang="en-US" dirty="0">
                          <a:solidFill>
                            <a:schemeClr val="tx1"/>
                          </a:solidFill>
                        </a:rPr>
                        <a:t>各校經費分攤比例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extLst>
                  <a:ext uri="{0D108BD9-81ED-4DB2-BD59-A6C34878D82A}">
                    <a16:rowId xmlns:a16="http://schemas.microsoft.com/office/drawing/2014/main" val="3275574111"/>
                  </a:ext>
                </a:extLst>
              </a:tr>
              <a:tr h="557965">
                <a:tc>
                  <a:txBody>
                    <a:bodyPr/>
                    <a:lstStyle/>
                    <a:p>
                      <a:pPr algn="l"/>
                      <a:r>
                        <a:rPr lang="zh-TW" altLang="en-US" dirty="0">
                          <a:solidFill>
                            <a:schemeClr val="tx1"/>
                          </a:solidFill>
                        </a:rPr>
                        <a:t>研究人事費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altLang="zh-TW" sz="1400" dirty="0">
                          <a:solidFill>
                            <a:schemeClr val="bg1">
                              <a:lumMod val="50000"/>
                            </a:schemeClr>
                          </a:solidFill>
                        </a:rPr>
                        <a:t>(</a:t>
                      </a:r>
                      <a:r>
                        <a:rPr lang="zh-TW" altLang="en-US" sz="1400" dirty="0">
                          <a:solidFill>
                            <a:schemeClr val="bg1">
                              <a:lumMod val="50000"/>
                            </a:schemeClr>
                          </a:solidFill>
                        </a:rPr>
                        <a:t>國立臺科技大學專案執行人員聘用以「國立臺北技大學產學合作收支管理辦法」辦理；臺北醫學大學專案執行人員聘任以「臺北醫學大學專題研究計畫專任助理人員工作酬金暨博士後研究員教學研究費用表」及「臺北醫學大學專題研究計畫兼任助理人員工作酬金支給標準表」為依據。經費來源另有聘任規定者，依其規定辦理。計畫主持人不得支領主持費</a:t>
                      </a:r>
                      <a:r>
                        <a:rPr lang="en-US" altLang="zh-TW" sz="1400" dirty="0">
                          <a:solidFill>
                            <a:schemeClr val="bg1">
                              <a:lumMod val="50000"/>
                            </a:schemeClr>
                          </a:solidFill>
                        </a:rPr>
                        <a:t>)</a:t>
                      </a:r>
                      <a:endParaRPr lang="zh-TW" altLang="en-US" sz="1400" dirty="0">
                        <a:solidFill>
                          <a:schemeClr val="bg1">
                            <a:lumMod val="5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zh-TW" altLang="en-US" sz="1600" dirty="0">
                          <a:solidFill>
                            <a:schemeClr val="tx1"/>
                          </a:solidFill>
                        </a:rPr>
                        <a:t>北科：</a:t>
                      </a:r>
                      <a:endParaRPr lang="en-US" altLang="zh-TW" sz="1600" dirty="0">
                        <a:solidFill>
                          <a:schemeClr val="tx1"/>
                        </a:solidFill>
                      </a:endParaRPr>
                    </a:p>
                    <a:p>
                      <a:pPr algn="l"/>
                      <a:r>
                        <a:rPr lang="zh-TW" altLang="en-US" sz="1600" dirty="0">
                          <a:solidFill>
                            <a:schemeClr val="tx1"/>
                          </a:solidFill>
                        </a:rPr>
                        <a:t>北醫：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6479459"/>
                  </a:ext>
                </a:extLst>
              </a:tr>
              <a:tr h="557965">
                <a:tc>
                  <a:txBody>
                    <a:bodyPr/>
                    <a:lstStyle/>
                    <a:p>
                      <a:pPr algn="l"/>
                      <a:r>
                        <a:rPr lang="zh-TW" altLang="en-US" dirty="0">
                          <a:solidFill>
                            <a:schemeClr val="tx1"/>
                          </a:solidFill>
                        </a:rPr>
                        <a:t>研究設備費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altLang="zh-TW" sz="1400" dirty="0">
                          <a:solidFill>
                            <a:schemeClr val="bg1">
                              <a:lumMod val="50000"/>
                            </a:schemeClr>
                          </a:solidFill>
                        </a:rPr>
                        <a:t>(</a:t>
                      </a:r>
                      <a:r>
                        <a:rPr lang="zh-TW" altLang="en-US" sz="1400" dirty="0">
                          <a:solidFill>
                            <a:schemeClr val="bg1">
                              <a:lumMod val="50000"/>
                            </a:schemeClr>
                          </a:solidFill>
                        </a:rPr>
                        <a:t>執行研究計畫所需儀器與設備。本經費購買的儀器設備，財產歸屬於提供經費之學校，若由兩校支出同一設備費用，將無法判定財產歸屬。</a:t>
                      </a:r>
                      <a:r>
                        <a:rPr lang="en-US" altLang="zh-TW" sz="1400" dirty="0">
                          <a:solidFill>
                            <a:schemeClr val="bg1">
                              <a:lumMod val="50000"/>
                            </a:schemeClr>
                          </a:solidFill>
                        </a:rPr>
                        <a:t>)</a:t>
                      </a:r>
                      <a:endParaRPr lang="zh-TW" altLang="en-US" sz="1400" dirty="0">
                        <a:solidFill>
                          <a:schemeClr val="bg1">
                            <a:lumMod val="5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zh-TW" altLang="en-US" sz="1600" dirty="0">
                          <a:solidFill>
                            <a:schemeClr val="tx1"/>
                          </a:solidFill>
                        </a:rPr>
                        <a:t>北科：</a:t>
                      </a:r>
                      <a:endParaRPr lang="en-US" altLang="zh-TW" sz="1600" dirty="0">
                        <a:solidFill>
                          <a:schemeClr val="tx1"/>
                        </a:solidFill>
                      </a:endParaRPr>
                    </a:p>
                    <a:p>
                      <a:pPr algn="l"/>
                      <a:r>
                        <a:rPr lang="zh-TW" altLang="en-US" sz="1600" dirty="0">
                          <a:solidFill>
                            <a:schemeClr val="tx1"/>
                          </a:solidFill>
                        </a:rPr>
                        <a:t>北醫：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1471037"/>
                  </a:ext>
                </a:extLst>
              </a:tr>
              <a:tr h="5579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800" b="0" kern="100" spc="-30" dirty="0">
                          <a:solidFill>
                            <a:schemeClr val="tx1"/>
                          </a:solidFill>
                          <a:effectLst/>
                          <a:latin typeface="微軟正黑體" panose="020B0604030504040204" pitchFamily="34" charset="-120"/>
                          <a:ea typeface="微軟正黑體" panose="020B0604030504040204" pitchFamily="34" charset="-120"/>
                        </a:rPr>
                        <a:t>耗材、物品及雜項</a:t>
                      </a:r>
                      <a:br>
                        <a:rPr lang="en-US" altLang="zh-TW" sz="1800" b="0" kern="100" spc="-30" dirty="0">
                          <a:solidFill>
                            <a:schemeClr val="tx1"/>
                          </a:solidFill>
                          <a:effectLst/>
                          <a:latin typeface="微軟正黑體" panose="020B0604030504040204" pitchFamily="34" charset="-120"/>
                          <a:ea typeface="微軟正黑體" panose="020B0604030504040204" pitchFamily="34" charset="-120"/>
                        </a:rPr>
                      </a:br>
                      <a:r>
                        <a:rPr lang="zh-TW" altLang="zh-TW" sz="1800" b="0" kern="100" spc="-30" dirty="0">
                          <a:solidFill>
                            <a:schemeClr val="tx1"/>
                          </a:solidFill>
                          <a:effectLst/>
                          <a:latin typeface="微軟正黑體" panose="020B0604030504040204" pitchFamily="34" charset="-120"/>
                          <a:ea typeface="微軟正黑體" panose="020B0604030504040204" pitchFamily="34" charset="-120"/>
                        </a:rPr>
                        <a:t>費用</a:t>
                      </a:r>
                      <a:endParaRPr lang="zh-TW" alt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altLang="zh-TW" sz="1400" dirty="0">
                          <a:solidFill>
                            <a:schemeClr val="bg1">
                              <a:lumMod val="50000"/>
                            </a:schemeClr>
                          </a:solidFill>
                        </a:rPr>
                        <a:t>(</a:t>
                      </a:r>
                      <a:r>
                        <a:rPr lang="zh-TW" altLang="en-US" sz="1400" dirty="0">
                          <a:solidFill>
                            <a:schemeClr val="bg1">
                              <a:lumMod val="50000"/>
                            </a:schemeClr>
                          </a:solidFill>
                        </a:rPr>
                        <a:t>含執行研究計畫所需之消耗性器材、實驗材料及其它事務性費用如問卷調查費、郵電費、印刷影印費、資料檢索費、國內差旅費、論文發表費、學會年費及其他與研究計畫直接有關之費用等</a:t>
                      </a:r>
                      <a:r>
                        <a:rPr lang="en-US" altLang="zh-TW" sz="1400" dirty="0">
                          <a:solidFill>
                            <a:schemeClr val="bg1">
                              <a:lumMod val="50000"/>
                            </a:schemeClr>
                          </a:solidFill>
                        </a:rPr>
                        <a:t>)</a:t>
                      </a:r>
                      <a:endParaRPr lang="zh-TW" altLang="en-US" sz="1400" dirty="0">
                        <a:solidFill>
                          <a:schemeClr val="bg1">
                            <a:lumMod val="5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zh-TW" altLang="en-US" sz="1600" dirty="0">
                          <a:solidFill>
                            <a:schemeClr val="tx1"/>
                          </a:solidFill>
                        </a:rPr>
                        <a:t>北科：</a:t>
                      </a:r>
                      <a:endParaRPr lang="en-US" altLang="zh-TW" sz="1600" dirty="0">
                        <a:solidFill>
                          <a:schemeClr val="tx1"/>
                        </a:solidFill>
                      </a:endParaRPr>
                    </a:p>
                    <a:p>
                      <a:pPr algn="l"/>
                      <a:r>
                        <a:rPr lang="zh-TW" altLang="en-US" sz="1600" dirty="0">
                          <a:solidFill>
                            <a:schemeClr val="tx1"/>
                          </a:solidFill>
                        </a:rPr>
                        <a:t>北醫：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6779204"/>
                  </a:ext>
                </a:extLst>
              </a:tr>
              <a:tr h="4590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800" b="0" kern="100" spc="-30" dirty="0">
                          <a:solidFill>
                            <a:schemeClr val="tx1"/>
                          </a:solidFill>
                          <a:effectLst/>
                          <a:latin typeface="微軟正黑體" panose="020B0604030504040204" pitchFamily="34" charset="-120"/>
                          <a:ea typeface="微軟正黑體" panose="020B0604030504040204" pitchFamily="34" charset="-120"/>
                        </a:rPr>
                        <a:t>委外測試或生產費用</a:t>
                      </a:r>
                      <a:endParaRPr lang="zh-TW" altLang="zh-TW" sz="1800" b="0" kern="100" dirty="0">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altLang="zh-TW" sz="1400" dirty="0">
                          <a:solidFill>
                            <a:schemeClr val="bg1">
                              <a:lumMod val="50000"/>
                            </a:schemeClr>
                          </a:solidFill>
                        </a:rPr>
                        <a:t>(</a:t>
                      </a:r>
                      <a:r>
                        <a:rPr lang="zh-TW" altLang="en-US" sz="1400" dirty="0">
                          <a:solidFill>
                            <a:schemeClr val="bg1">
                              <a:lumMod val="50000"/>
                            </a:schemeClr>
                          </a:solidFill>
                        </a:rPr>
                        <a:t>委託第三方檢測或小量試製生產費用</a:t>
                      </a:r>
                      <a:r>
                        <a:rPr lang="en-US" altLang="zh-TW" sz="1400" dirty="0">
                          <a:solidFill>
                            <a:schemeClr val="bg1">
                              <a:lumMod val="50000"/>
                            </a:schemeClr>
                          </a:solidFill>
                        </a:rPr>
                        <a:t>)</a:t>
                      </a:r>
                      <a:endParaRPr lang="zh-TW" altLang="en-US" sz="1400" dirty="0">
                        <a:solidFill>
                          <a:schemeClr val="bg1">
                            <a:lumMod val="5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zh-TW" altLang="en-US" sz="1600" dirty="0">
                          <a:solidFill>
                            <a:schemeClr val="tx1"/>
                          </a:solidFill>
                        </a:rPr>
                        <a:t>北科：</a:t>
                      </a:r>
                      <a:endParaRPr lang="en-US" altLang="zh-TW" sz="1600" dirty="0">
                        <a:solidFill>
                          <a:schemeClr val="tx1"/>
                        </a:solidFill>
                      </a:endParaRPr>
                    </a:p>
                    <a:p>
                      <a:pPr algn="l"/>
                      <a:r>
                        <a:rPr lang="zh-TW" altLang="en-US" sz="1600" dirty="0">
                          <a:solidFill>
                            <a:schemeClr val="tx1"/>
                          </a:solidFill>
                        </a:rPr>
                        <a:t>北醫：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9342113"/>
                  </a:ext>
                </a:extLst>
              </a:tr>
              <a:tr h="425885">
                <a:tc>
                  <a:txBody>
                    <a:bodyPr/>
                    <a:lstStyle/>
                    <a:p>
                      <a:pPr algn="l"/>
                      <a:r>
                        <a:rPr lang="zh-TW" altLang="en-US" dirty="0">
                          <a:solidFill>
                            <a:schemeClr val="tx1"/>
                          </a:solidFill>
                        </a:rPr>
                        <a:t>管理費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altLang="zh-TW" sz="1400" dirty="0">
                          <a:solidFill>
                            <a:schemeClr val="bg1">
                              <a:lumMod val="50000"/>
                            </a:schemeClr>
                          </a:solidFill>
                        </a:rPr>
                        <a:t>(</a:t>
                      </a:r>
                      <a:r>
                        <a:rPr lang="zh-TW" altLang="en-US" sz="1400" dirty="0">
                          <a:solidFill>
                            <a:schemeClr val="bg1">
                              <a:lumMod val="50000"/>
                            </a:schemeClr>
                          </a:solidFill>
                        </a:rPr>
                        <a:t>以各計畫核定補助金額之</a:t>
                      </a:r>
                      <a:r>
                        <a:rPr lang="en-US" altLang="zh-TW" sz="1400" dirty="0">
                          <a:solidFill>
                            <a:schemeClr val="bg1">
                              <a:lumMod val="50000"/>
                            </a:schemeClr>
                          </a:solidFill>
                        </a:rPr>
                        <a:t>10</a:t>
                      </a:r>
                      <a:r>
                        <a:rPr lang="zh-TW" altLang="en-US" sz="1400" dirty="0">
                          <a:solidFill>
                            <a:schemeClr val="bg1">
                              <a:lumMod val="50000"/>
                            </a:schemeClr>
                          </a:solidFill>
                        </a:rPr>
                        <a:t>％為原則。本項經費之編列及運用，應依各校相關辦法辦理</a:t>
                      </a:r>
                      <a:r>
                        <a:rPr lang="en-US" altLang="zh-TW" sz="1400" dirty="0">
                          <a:solidFill>
                            <a:schemeClr val="bg1">
                              <a:lumMod val="50000"/>
                            </a:schemeClr>
                          </a:solidFill>
                        </a:rPr>
                        <a:t>)</a:t>
                      </a:r>
                      <a:endParaRPr lang="zh-TW" altLang="en-US" sz="1400" dirty="0">
                        <a:solidFill>
                          <a:schemeClr val="bg1">
                            <a:lumMod val="5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zh-TW" altLang="en-US" sz="1600" dirty="0">
                          <a:solidFill>
                            <a:schemeClr val="tx1"/>
                          </a:solidFill>
                        </a:rPr>
                        <a:t>北科：</a:t>
                      </a:r>
                      <a:endParaRPr lang="en-US" altLang="zh-TW" sz="1600" dirty="0">
                        <a:solidFill>
                          <a:schemeClr val="tx1"/>
                        </a:solidFill>
                      </a:endParaRPr>
                    </a:p>
                    <a:p>
                      <a:pPr algn="l"/>
                      <a:r>
                        <a:rPr lang="zh-TW" altLang="en-US" sz="1600" dirty="0">
                          <a:solidFill>
                            <a:schemeClr val="tx1"/>
                          </a:solidFill>
                        </a:rPr>
                        <a:t>北醫：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84945111"/>
                  </a:ext>
                </a:extLst>
              </a:tr>
              <a:tr h="557965">
                <a:tc gridSpan="2">
                  <a:txBody>
                    <a:bodyPr/>
                    <a:lstStyle/>
                    <a:p>
                      <a:pPr algn="l"/>
                      <a:r>
                        <a:rPr lang="zh-TW" altLang="en-US" b="1" dirty="0">
                          <a:solidFill>
                            <a:schemeClr val="tx1"/>
                          </a:solidFill>
                        </a:rPr>
                        <a:t>總計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zh-TW" altLang="en-US" sz="1600" dirty="0">
                          <a:solidFill>
                            <a:schemeClr val="tx1"/>
                          </a:solidFill>
                        </a:rPr>
                        <a:t>北科：</a:t>
                      </a:r>
                      <a:endParaRPr lang="en-US" altLang="zh-TW" sz="1600" dirty="0">
                        <a:solidFill>
                          <a:schemeClr val="tx1"/>
                        </a:solidFill>
                      </a:endParaRPr>
                    </a:p>
                    <a:p>
                      <a:pPr algn="l"/>
                      <a:r>
                        <a:rPr lang="zh-TW" altLang="en-US" sz="1600" dirty="0">
                          <a:solidFill>
                            <a:schemeClr val="tx1"/>
                          </a:solidFill>
                        </a:rPr>
                        <a:t>北醫：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08426259"/>
                  </a:ext>
                </a:extLst>
              </a:tr>
            </a:tbl>
          </a:graphicData>
        </a:graphic>
      </p:graphicFrame>
      <p:sp>
        <p:nvSpPr>
          <p:cNvPr id="6" name="文字方塊 5">
            <a:extLst>
              <a:ext uri="{FF2B5EF4-FFF2-40B4-BE49-F238E27FC236}">
                <a16:creationId xmlns:a16="http://schemas.microsoft.com/office/drawing/2014/main" id="{F4C4EEAE-AFC3-4C95-9699-8646C84ECF06}"/>
              </a:ext>
            </a:extLst>
          </p:cNvPr>
          <p:cNvSpPr txBox="1"/>
          <p:nvPr/>
        </p:nvSpPr>
        <p:spPr>
          <a:xfrm>
            <a:off x="536019" y="6427113"/>
            <a:ext cx="9952854" cy="430887"/>
          </a:xfrm>
          <a:prstGeom prst="rect">
            <a:avLst/>
          </a:prstGeom>
          <a:noFill/>
        </p:spPr>
        <p:txBody>
          <a:bodyPr wrap="square" rtlCol="0">
            <a:spAutoFit/>
          </a:bodyPr>
          <a:lstStyle/>
          <a:p>
            <a:r>
              <a:rPr lang="en-US" altLang="zh-TW" sz="1100" dirty="0"/>
              <a:t>*</a:t>
            </a:r>
            <a:r>
              <a:rPr lang="zh-TW" altLang="en-US" sz="1100" dirty="0"/>
              <a:t>依據臺北醫學大學暨國立臺北科技大學聯合研發中心補助專案計畫甄選作業辦法，發掘型計畫總金額以每年</a:t>
            </a:r>
            <a:r>
              <a:rPr lang="en-US" altLang="zh-TW" sz="1100" dirty="0"/>
              <a:t>50</a:t>
            </a:r>
            <a:r>
              <a:rPr lang="zh-TW" altLang="en-US" sz="1100" dirty="0"/>
              <a:t>萬元為上限；種子型計畫總金額以每年</a:t>
            </a:r>
            <a:r>
              <a:rPr lang="en-US" altLang="zh-TW" sz="1100" dirty="0"/>
              <a:t>200</a:t>
            </a:r>
            <a:r>
              <a:rPr lang="zh-TW" altLang="en-US" sz="1100" dirty="0"/>
              <a:t>萬元為上限；商品導向計畫總金額以每年</a:t>
            </a:r>
            <a:r>
              <a:rPr lang="en-US" altLang="zh-TW" sz="1100" dirty="0"/>
              <a:t>400</a:t>
            </a:r>
            <a:r>
              <a:rPr lang="zh-TW" altLang="en-US" sz="1100" dirty="0"/>
              <a:t>萬元為上限。</a:t>
            </a:r>
            <a:endParaRPr lang="en-US" altLang="zh-TW" sz="1100" dirty="0"/>
          </a:p>
        </p:txBody>
      </p:sp>
    </p:spTree>
    <p:extLst>
      <p:ext uri="{BB962C8B-B14F-4D97-AF65-F5344CB8AC3E}">
        <p14:creationId xmlns:p14="http://schemas.microsoft.com/office/powerpoint/2010/main" val="994218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C84E3B3-026F-4D51-8D92-502C3C940F41}"/>
              </a:ext>
            </a:extLst>
          </p:cNvPr>
          <p:cNvSpPr>
            <a:spLocks noGrp="1"/>
          </p:cNvSpPr>
          <p:nvPr>
            <p:ph type="title"/>
          </p:nvPr>
        </p:nvSpPr>
        <p:spPr/>
        <p:txBody>
          <a:bodyPr/>
          <a:lstStyle/>
          <a:p>
            <a:r>
              <a:rPr lang="zh-TW" altLang="en-US" dirty="0"/>
              <a:t>附件 </a:t>
            </a:r>
          </a:p>
        </p:txBody>
      </p:sp>
      <p:sp>
        <p:nvSpPr>
          <p:cNvPr id="3" name="內容版面配置區 2">
            <a:extLst>
              <a:ext uri="{FF2B5EF4-FFF2-40B4-BE49-F238E27FC236}">
                <a16:creationId xmlns:a16="http://schemas.microsoft.com/office/drawing/2014/main" id="{59757212-F563-4F32-A6A7-D3E22DF777E3}"/>
              </a:ext>
            </a:extLst>
          </p:cNvPr>
          <p:cNvSpPr>
            <a:spLocks noGrp="1"/>
          </p:cNvSpPr>
          <p:nvPr>
            <p:ph idx="1"/>
          </p:nvPr>
        </p:nvSpPr>
        <p:spPr/>
        <p:txBody>
          <a:bodyPr/>
          <a:lstStyle/>
          <a:p>
            <a:r>
              <a:rPr lang="en-US" altLang="zh-TW" dirty="0">
                <a:latin typeface="微軟正黑體" panose="020B0604030504040204" pitchFamily="34" charset="-120"/>
              </a:rPr>
              <a:t>Note:</a:t>
            </a:r>
            <a:r>
              <a:rPr lang="zh-TW" altLang="en-US" dirty="0">
                <a:latin typeface="微軟正黑體" panose="020B0604030504040204" pitchFamily="34" charset="-120"/>
              </a:rPr>
              <a:t>凡涉及人體試驗者，應檢附醫學倫理暨人體試驗委員會核准文件；涉及基因重組相關實驗者，應檢附生物實驗安全委員會核准之基因重組實驗申請同意書；及其他計畫相關證明文件。</a:t>
            </a:r>
            <a:endParaRPr lang="zh-TW" altLang="en-US" dirty="0"/>
          </a:p>
        </p:txBody>
      </p:sp>
      <p:sp>
        <p:nvSpPr>
          <p:cNvPr id="4" name="投影片編號版面配置區 3">
            <a:extLst>
              <a:ext uri="{FF2B5EF4-FFF2-40B4-BE49-F238E27FC236}">
                <a16:creationId xmlns:a16="http://schemas.microsoft.com/office/drawing/2014/main" id="{0616F0D0-73EA-464C-83C8-9E0093C74941}"/>
              </a:ext>
            </a:extLst>
          </p:cNvPr>
          <p:cNvSpPr>
            <a:spLocks noGrp="1"/>
          </p:cNvSpPr>
          <p:nvPr>
            <p:ph type="sldNum" sz="quarter" idx="12"/>
          </p:nvPr>
        </p:nvSpPr>
        <p:spPr/>
        <p:txBody>
          <a:bodyPr/>
          <a:lstStyle/>
          <a:p>
            <a:fld id="{93CAC1FF-0C72-4589-B85C-B7F0797C7CB6}" type="slidenum">
              <a:rPr lang="zh-TW" altLang="en-US" smtClean="0"/>
              <a:t>15</a:t>
            </a:fld>
            <a:endParaRPr lang="zh-TW" altLang="en-US" dirty="0"/>
          </a:p>
        </p:txBody>
      </p:sp>
    </p:spTree>
    <p:extLst>
      <p:ext uri="{BB962C8B-B14F-4D97-AF65-F5344CB8AC3E}">
        <p14:creationId xmlns:p14="http://schemas.microsoft.com/office/powerpoint/2010/main" val="2509841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a:extLst>
              <a:ext uri="{FF2B5EF4-FFF2-40B4-BE49-F238E27FC236}">
                <a16:creationId xmlns:a16="http://schemas.microsoft.com/office/drawing/2014/main" id="{542E9116-55D6-4825-9851-0427A1411241}"/>
              </a:ext>
            </a:extLst>
          </p:cNvPr>
          <p:cNvSpPr>
            <a:spLocks noGrp="1"/>
          </p:cNvSpPr>
          <p:nvPr>
            <p:ph type="title"/>
          </p:nvPr>
        </p:nvSpPr>
        <p:spPr/>
        <p:txBody>
          <a:bodyPr/>
          <a:lstStyle/>
          <a:p>
            <a:r>
              <a:rPr lang="zh-TW" altLang="en-US" dirty="0">
                <a:solidFill>
                  <a:schemeClr val="accent2">
                    <a:lumMod val="75000"/>
                  </a:schemeClr>
                </a:solidFill>
              </a:rPr>
              <a:t>謝謝聆聽  敬請指導</a:t>
            </a:r>
          </a:p>
        </p:txBody>
      </p:sp>
      <p:sp>
        <p:nvSpPr>
          <p:cNvPr id="4" name="投影片編號版面配置區 3">
            <a:extLst>
              <a:ext uri="{FF2B5EF4-FFF2-40B4-BE49-F238E27FC236}">
                <a16:creationId xmlns:a16="http://schemas.microsoft.com/office/drawing/2014/main" id="{71616C4D-00AB-4F4E-A38F-5B9A9543D839}"/>
              </a:ext>
            </a:extLst>
          </p:cNvPr>
          <p:cNvSpPr>
            <a:spLocks noGrp="1"/>
          </p:cNvSpPr>
          <p:nvPr>
            <p:ph type="sldNum" sz="quarter" idx="12"/>
          </p:nvPr>
        </p:nvSpPr>
        <p:spPr/>
        <p:txBody>
          <a:bodyPr/>
          <a:lstStyle/>
          <a:p>
            <a:fld id="{93CAC1FF-0C72-4589-B85C-B7F0797C7CB6}" type="slidenum">
              <a:rPr lang="zh-TW" altLang="en-US" smtClean="0"/>
              <a:t>16</a:t>
            </a:fld>
            <a:endParaRPr lang="zh-TW" altLang="en-US" dirty="0"/>
          </a:p>
        </p:txBody>
      </p:sp>
      <p:sp>
        <p:nvSpPr>
          <p:cNvPr id="7" name="文字方塊 6">
            <a:extLst>
              <a:ext uri="{FF2B5EF4-FFF2-40B4-BE49-F238E27FC236}">
                <a16:creationId xmlns:a16="http://schemas.microsoft.com/office/drawing/2014/main" id="{1C5F808D-BBAE-4C88-B0F5-BC8C456D6005}"/>
              </a:ext>
            </a:extLst>
          </p:cNvPr>
          <p:cNvSpPr txBox="1"/>
          <p:nvPr/>
        </p:nvSpPr>
        <p:spPr>
          <a:xfrm>
            <a:off x="149541" y="241917"/>
            <a:ext cx="4079772" cy="646331"/>
          </a:xfrm>
          <a:prstGeom prst="rect">
            <a:avLst/>
          </a:prstGeom>
          <a:noFill/>
        </p:spPr>
        <p:txBody>
          <a:bodyPr wrap="square" rtlCol="0">
            <a:spAutoFit/>
          </a:bodyPr>
          <a:lstStyle/>
          <a:p>
            <a:pPr algn="dist"/>
            <a:r>
              <a:rPr lang="zh-TW" altLang="en-US" dirty="0">
                <a:latin typeface="微軟正黑體" panose="020B0604030504040204" pitchFamily="34" charset="-120"/>
                <a:ea typeface="微軟正黑體" panose="020B0604030504040204" pitchFamily="34" charset="-120"/>
              </a:rPr>
              <a:t>臺北醫學大學暨國立臺北科技大學</a:t>
            </a:r>
            <a:endParaRPr lang="en-US" altLang="zh-TW" dirty="0">
              <a:latin typeface="微軟正黑體" panose="020B0604030504040204" pitchFamily="34" charset="-120"/>
              <a:ea typeface="微軟正黑體" panose="020B0604030504040204" pitchFamily="34" charset="-120"/>
            </a:endParaRPr>
          </a:p>
          <a:p>
            <a:pPr algn="dist"/>
            <a:r>
              <a:rPr lang="zh-TW" altLang="en-US" dirty="0">
                <a:latin typeface="微軟正黑體" panose="020B0604030504040204" pitchFamily="34" charset="-120"/>
                <a:ea typeface="微軟正黑體" panose="020B0604030504040204" pitchFamily="34" charset="-120"/>
              </a:rPr>
              <a:t>聯合研發中心補助專案計畫</a:t>
            </a:r>
          </a:p>
        </p:txBody>
      </p:sp>
    </p:spTree>
    <p:extLst>
      <p:ext uri="{BB962C8B-B14F-4D97-AF65-F5344CB8AC3E}">
        <p14:creationId xmlns:p14="http://schemas.microsoft.com/office/powerpoint/2010/main" val="3923667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D049F5-224C-4A57-9AD6-FBF840CA03C9}"/>
              </a:ext>
            </a:extLst>
          </p:cNvPr>
          <p:cNvSpPr>
            <a:spLocks noGrp="1"/>
          </p:cNvSpPr>
          <p:nvPr>
            <p:ph type="title"/>
          </p:nvPr>
        </p:nvSpPr>
        <p:spPr>
          <a:xfrm>
            <a:off x="1257300" y="18537"/>
            <a:ext cx="9677400" cy="1174495"/>
          </a:xfrm>
        </p:spPr>
        <p:txBody>
          <a:bodyPr>
            <a:normAutofit/>
          </a:bodyPr>
          <a:lstStyle/>
          <a:p>
            <a:r>
              <a:rPr lang="zh-TW" altLang="en-US" dirty="0"/>
              <a:t>本頁為說明頁，看完即可刪除</a:t>
            </a:r>
          </a:p>
        </p:txBody>
      </p:sp>
      <p:sp>
        <p:nvSpPr>
          <p:cNvPr id="3" name="內容版面配置區 2">
            <a:extLst>
              <a:ext uri="{FF2B5EF4-FFF2-40B4-BE49-F238E27FC236}">
                <a16:creationId xmlns:a16="http://schemas.microsoft.com/office/drawing/2014/main" id="{8FC126D8-93EB-4EDE-A743-05E9601E8C30}"/>
              </a:ext>
            </a:extLst>
          </p:cNvPr>
          <p:cNvSpPr>
            <a:spLocks noGrp="1"/>
          </p:cNvSpPr>
          <p:nvPr>
            <p:ph idx="1"/>
          </p:nvPr>
        </p:nvSpPr>
        <p:spPr>
          <a:xfrm>
            <a:off x="781235" y="1525228"/>
            <a:ext cx="10153465" cy="5000575"/>
          </a:xfrm>
        </p:spPr>
        <p:txBody>
          <a:bodyPr>
            <a:normAutofit fontScale="85000" lnSpcReduction="10000"/>
          </a:bodyPr>
          <a:lstStyle/>
          <a:p>
            <a:pPr>
              <a:lnSpc>
                <a:spcPct val="150000"/>
              </a:lnSpc>
              <a:buClr>
                <a:srgbClr val="FFC000"/>
              </a:buClr>
              <a:buFont typeface="Wingdings" panose="05000000000000000000" pitchFamily="2" charset="2"/>
              <a:buChar char="l"/>
              <a:defRPr/>
            </a:pPr>
            <a:r>
              <a:rPr lang="zh-TW" altLang="en-US" dirty="0"/>
              <a:t>簡報內容盡量精要，各頁可依實際需求自行增加</a:t>
            </a:r>
            <a:endParaRPr lang="en-US" altLang="zh-TW" dirty="0"/>
          </a:p>
          <a:p>
            <a:pPr>
              <a:lnSpc>
                <a:spcPct val="150000"/>
              </a:lnSpc>
              <a:buClr>
                <a:srgbClr val="FFC000"/>
              </a:buClr>
              <a:buFont typeface="Wingdings" panose="05000000000000000000" pitchFamily="2" charset="2"/>
              <a:buChar char="l"/>
              <a:defRPr/>
            </a:pPr>
            <a:r>
              <a:rPr lang="zh-TW" altLang="en-US" dirty="0"/>
              <a:t>簡報內容須涵蓋下列幾個面向：</a:t>
            </a:r>
          </a:p>
          <a:p>
            <a:pPr marL="812800" indent="-457200">
              <a:lnSpc>
                <a:spcPct val="150000"/>
              </a:lnSpc>
              <a:buClr>
                <a:srgbClr val="81BB59"/>
              </a:buClr>
              <a:buFont typeface="+mj-lt"/>
              <a:buAutoNum type="arabicPeriod"/>
              <a:defRPr/>
            </a:pPr>
            <a:r>
              <a:rPr lang="zh-TW" altLang="en-US" dirty="0"/>
              <a:t>團隊組成。</a:t>
            </a:r>
            <a:endParaRPr lang="en-US" altLang="zh-TW" dirty="0"/>
          </a:p>
          <a:p>
            <a:pPr marL="812800" indent="-457200">
              <a:lnSpc>
                <a:spcPct val="150000"/>
              </a:lnSpc>
              <a:buClr>
                <a:srgbClr val="81BB59"/>
              </a:buClr>
              <a:buFont typeface="+mj-lt"/>
              <a:buAutoNum type="arabicPeriod"/>
              <a:defRPr/>
            </a:pPr>
            <a:r>
              <a:rPr lang="zh-TW" altLang="en-US" dirty="0"/>
              <a:t>本技術之創新性、可行性與目前研發進度。</a:t>
            </a:r>
            <a:endParaRPr lang="en-US" altLang="zh-TW" dirty="0"/>
          </a:p>
          <a:p>
            <a:pPr marL="812800" indent="-457200">
              <a:lnSpc>
                <a:spcPct val="150000"/>
              </a:lnSpc>
              <a:buClr>
                <a:srgbClr val="81BB59"/>
              </a:buClr>
              <a:buFont typeface="+mj-lt"/>
              <a:buAutoNum type="arabicPeriod"/>
              <a:defRPr/>
            </a:pPr>
            <a:r>
              <a:rPr lang="zh-TW" altLang="en-US" dirty="0"/>
              <a:t>出場機制規劃：請申請商品導向型計畫者，提出明確出場佈局規劃。</a:t>
            </a:r>
            <a:endParaRPr lang="en-US" altLang="zh-TW" dirty="0"/>
          </a:p>
          <a:p>
            <a:pPr marL="812800" indent="-457200">
              <a:lnSpc>
                <a:spcPct val="150000"/>
              </a:lnSpc>
              <a:buClr>
                <a:srgbClr val="81BB59"/>
              </a:buClr>
              <a:buFont typeface="+mj-lt"/>
              <a:buAutoNum type="arabicPeriod"/>
              <a:defRPr/>
            </a:pPr>
            <a:r>
              <a:rPr lang="en-US" altLang="zh-TW" dirty="0"/>
              <a:t>IP Strategy: </a:t>
            </a:r>
            <a:r>
              <a:rPr lang="zh-TW" altLang="zh-TW" dirty="0"/>
              <a:t>請提出未來商化發展過程中所需智財佈局規劃。</a:t>
            </a:r>
            <a:endParaRPr lang="en-US" altLang="zh-TW" dirty="0"/>
          </a:p>
          <a:p>
            <a:pPr marL="812800" indent="-457200">
              <a:lnSpc>
                <a:spcPct val="150000"/>
              </a:lnSpc>
              <a:buClr>
                <a:srgbClr val="81BB59"/>
              </a:buClr>
              <a:buFont typeface="+mj-lt"/>
              <a:buAutoNum type="arabicPeriod"/>
              <a:defRPr/>
            </a:pPr>
            <a:r>
              <a:rPr lang="zh-TW" altLang="en-US" dirty="0"/>
              <a:t>本技術與市場現有技術之比較。</a:t>
            </a:r>
            <a:endParaRPr lang="en-US" altLang="zh-TW" dirty="0"/>
          </a:p>
          <a:p>
            <a:pPr marL="812800" indent="-457200">
              <a:lnSpc>
                <a:spcPct val="150000"/>
              </a:lnSpc>
              <a:buClr>
                <a:srgbClr val="81BB59"/>
              </a:buClr>
              <a:buFont typeface="+mj-lt"/>
              <a:buAutoNum type="arabicPeriod"/>
              <a:defRPr/>
            </a:pPr>
            <a:r>
              <a:rPr lang="zh-TW" altLang="en-US" dirty="0"/>
              <a:t>本技術智財保護現況與分析。</a:t>
            </a:r>
            <a:endParaRPr lang="en-US" altLang="zh-TW" dirty="0"/>
          </a:p>
          <a:p>
            <a:pPr marL="812800" indent="-457200">
              <a:lnSpc>
                <a:spcPct val="150000"/>
              </a:lnSpc>
              <a:buClr>
                <a:srgbClr val="81BB59"/>
              </a:buClr>
              <a:buFont typeface="+mj-lt"/>
              <a:buAutoNum type="arabicPeriod"/>
              <a:defRPr/>
            </a:pPr>
            <a:r>
              <a:rPr lang="zh-TW" altLang="en-US" dirty="0"/>
              <a:t>過去</a:t>
            </a:r>
            <a:r>
              <a:rPr lang="en-US" altLang="zh-TW" dirty="0"/>
              <a:t>5</a:t>
            </a:r>
            <a:r>
              <a:rPr lang="zh-TW" altLang="en-US" dirty="0"/>
              <a:t>年內與本技術相關之產學、專利紀錄及技轉紀錄。</a:t>
            </a:r>
            <a:endParaRPr lang="en-US" altLang="zh-TW" dirty="0"/>
          </a:p>
          <a:p>
            <a:pPr marL="812800" indent="-457200">
              <a:lnSpc>
                <a:spcPct val="150000"/>
              </a:lnSpc>
              <a:buClr>
                <a:srgbClr val="81BB59"/>
              </a:buClr>
              <a:buFont typeface="+mj-lt"/>
              <a:buAutoNum type="arabicPeriod"/>
              <a:defRPr/>
            </a:pPr>
            <a:r>
              <a:rPr lang="zh-TW" altLang="en-US" dirty="0"/>
              <a:t>本技術開發之各階段目標里程碑</a:t>
            </a:r>
            <a:r>
              <a:rPr lang="en-US" altLang="zh-TW" dirty="0"/>
              <a:t>(Milestone)</a:t>
            </a:r>
            <a:r>
              <a:rPr lang="zh-TW" altLang="en-US" dirty="0"/>
              <a:t>，每季至少一個查核點。</a:t>
            </a:r>
            <a:endParaRPr lang="en-US" altLang="zh-TW" dirty="0"/>
          </a:p>
          <a:p>
            <a:pPr marL="812800" indent="-457200">
              <a:lnSpc>
                <a:spcPct val="150000"/>
              </a:lnSpc>
              <a:buClr>
                <a:srgbClr val="81BB59"/>
              </a:buClr>
              <a:buFont typeface="+mj-lt"/>
              <a:buAutoNum type="arabicPeriod"/>
              <a:defRPr/>
            </a:pPr>
            <a:r>
              <a:rPr lang="zh-TW" altLang="en-US" dirty="0"/>
              <a:t>本計畫預估申請經費規劃。</a:t>
            </a:r>
            <a:endParaRPr lang="en-US" altLang="zh-TW" dirty="0"/>
          </a:p>
          <a:p>
            <a:pPr>
              <a:lnSpc>
                <a:spcPct val="150000"/>
              </a:lnSpc>
            </a:pPr>
            <a:endParaRPr lang="zh-TW" altLang="en-US" dirty="0"/>
          </a:p>
        </p:txBody>
      </p:sp>
      <p:sp>
        <p:nvSpPr>
          <p:cNvPr id="7" name="投影片編號版面配置區 6">
            <a:extLst>
              <a:ext uri="{FF2B5EF4-FFF2-40B4-BE49-F238E27FC236}">
                <a16:creationId xmlns:a16="http://schemas.microsoft.com/office/drawing/2014/main" id="{9ECBC5B2-84A2-400E-9962-2C4C8B4C858D}"/>
              </a:ext>
            </a:extLst>
          </p:cNvPr>
          <p:cNvSpPr>
            <a:spLocks noGrp="1"/>
          </p:cNvSpPr>
          <p:nvPr>
            <p:ph type="sldNum" sz="quarter" idx="12"/>
          </p:nvPr>
        </p:nvSpPr>
        <p:spPr/>
        <p:txBody>
          <a:bodyPr/>
          <a:lstStyle/>
          <a:p>
            <a:fld id="{93CAC1FF-0C72-4589-B85C-B7F0797C7CB6}" type="slidenum">
              <a:rPr lang="zh-TW" altLang="en-US" smtClean="0"/>
              <a:t>2</a:t>
            </a:fld>
            <a:endParaRPr lang="zh-TW" altLang="en-US"/>
          </a:p>
        </p:txBody>
      </p:sp>
    </p:spTree>
    <p:extLst>
      <p:ext uri="{BB962C8B-B14F-4D97-AF65-F5344CB8AC3E}">
        <p14:creationId xmlns:p14="http://schemas.microsoft.com/office/powerpoint/2010/main" val="1975213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AEA9368-D9AC-4278-A5E8-430BA201926D}"/>
              </a:ext>
            </a:extLst>
          </p:cNvPr>
          <p:cNvSpPr>
            <a:spLocks noGrp="1"/>
          </p:cNvSpPr>
          <p:nvPr>
            <p:ph type="title"/>
          </p:nvPr>
        </p:nvSpPr>
        <p:spPr/>
        <p:txBody>
          <a:bodyPr/>
          <a:lstStyle/>
          <a:p>
            <a:r>
              <a:rPr lang="zh-TW" altLang="en-US" dirty="0"/>
              <a:t>團隊成員</a:t>
            </a:r>
          </a:p>
        </p:txBody>
      </p:sp>
      <p:sp>
        <p:nvSpPr>
          <p:cNvPr id="3" name="內容版面配置區 2">
            <a:extLst>
              <a:ext uri="{FF2B5EF4-FFF2-40B4-BE49-F238E27FC236}">
                <a16:creationId xmlns:a16="http://schemas.microsoft.com/office/drawing/2014/main" id="{3D376FE4-47AA-4461-9FB4-D6934449A1B6}"/>
              </a:ext>
            </a:extLst>
          </p:cNvPr>
          <p:cNvSpPr>
            <a:spLocks noGrp="1"/>
          </p:cNvSpPr>
          <p:nvPr>
            <p:ph idx="1"/>
          </p:nvPr>
        </p:nvSpPr>
        <p:spPr/>
        <p:txBody>
          <a:bodyPr/>
          <a:lstStyle/>
          <a:p>
            <a:r>
              <a:rPr lang="zh-TW" altLang="en-US" sz="1800" b="1" dirty="0">
                <a:solidFill>
                  <a:schemeClr val="bg1">
                    <a:lumMod val="50000"/>
                  </a:schemeClr>
                </a:solidFill>
              </a:rPr>
              <a:t>計畫主持人為兩校各一位，團隊成員可自行新增</a:t>
            </a:r>
            <a:endParaRPr lang="en-US" altLang="zh-TW" sz="1800" b="1" dirty="0">
              <a:solidFill>
                <a:schemeClr val="bg1">
                  <a:lumMod val="50000"/>
                </a:schemeClr>
              </a:solidFill>
            </a:endParaRPr>
          </a:p>
          <a:p>
            <a:endParaRPr lang="zh-TW" altLang="en-US" dirty="0"/>
          </a:p>
        </p:txBody>
      </p:sp>
      <p:sp>
        <p:nvSpPr>
          <p:cNvPr id="5" name="投影片編號版面配置區 4">
            <a:extLst>
              <a:ext uri="{FF2B5EF4-FFF2-40B4-BE49-F238E27FC236}">
                <a16:creationId xmlns:a16="http://schemas.microsoft.com/office/drawing/2014/main" id="{23CAA29C-420F-4506-89F8-E3BCFF753A7E}"/>
              </a:ext>
            </a:extLst>
          </p:cNvPr>
          <p:cNvSpPr>
            <a:spLocks noGrp="1"/>
          </p:cNvSpPr>
          <p:nvPr>
            <p:ph type="sldNum" sz="quarter" idx="12"/>
          </p:nvPr>
        </p:nvSpPr>
        <p:spPr/>
        <p:txBody>
          <a:bodyPr/>
          <a:lstStyle/>
          <a:p>
            <a:fld id="{93CAC1FF-0C72-4589-B85C-B7F0797C7CB6}" type="slidenum">
              <a:rPr lang="zh-TW" altLang="en-US" smtClean="0"/>
              <a:t>3</a:t>
            </a:fld>
            <a:endParaRPr lang="zh-TW" altLang="en-US"/>
          </a:p>
        </p:txBody>
      </p:sp>
      <p:graphicFrame>
        <p:nvGraphicFramePr>
          <p:cNvPr id="4" name="表格 3">
            <a:extLst>
              <a:ext uri="{FF2B5EF4-FFF2-40B4-BE49-F238E27FC236}">
                <a16:creationId xmlns:a16="http://schemas.microsoft.com/office/drawing/2014/main" id="{D69D0451-AC1F-43D9-87C8-DB5F3DB5E2E0}"/>
              </a:ext>
            </a:extLst>
          </p:cNvPr>
          <p:cNvGraphicFramePr>
            <a:graphicFrameLocks noGrp="1"/>
          </p:cNvGraphicFramePr>
          <p:nvPr>
            <p:extLst>
              <p:ext uri="{D42A27DB-BD31-4B8C-83A1-F6EECF244321}">
                <p14:modId xmlns:p14="http://schemas.microsoft.com/office/powerpoint/2010/main" val="3667807281"/>
              </p:ext>
            </p:extLst>
          </p:nvPr>
        </p:nvGraphicFramePr>
        <p:xfrm>
          <a:off x="1200149" y="2153178"/>
          <a:ext cx="9415464" cy="4023785"/>
        </p:xfrm>
        <a:graphic>
          <a:graphicData uri="http://schemas.openxmlformats.org/drawingml/2006/table">
            <a:tbl>
              <a:tblPr firstRow="1" bandRow="1">
                <a:tableStyleId>{5C22544A-7EE6-4342-B048-85BDC9FD1C3A}</a:tableStyleId>
              </a:tblPr>
              <a:tblGrid>
                <a:gridCol w="2353866">
                  <a:extLst>
                    <a:ext uri="{9D8B030D-6E8A-4147-A177-3AD203B41FA5}">
                      <a16:colId xmlns:a16="http://schemas.microsoft.com/office/drawing/2014/main" val="2062138684"/>
                    </a:ext>
                  </a:extLst>
                </a:gridCol>
                <a:gridCol w="2353866">
                  <a:extLst>
                    <a:ext uri="{9D8B030D-6E8A-4147-A177-3AD203B41FA5}">
                      <a16:colId xmlns:a16="http://schemas.microsoft.com/office/drawing/2014/main" val="873754660"/>
                    </a:ext>
                  </a:extLst>
                </a:gridCol>
                <a:gridCol w="2353866">
                  <a:extLst>
                    <a:ext uri="{9D8B030D-6E8A-4147-A177-3AD203B41FA5}">
                      <a16:colId xmlns:a16="http://schemas.microsoft.com/office/drawing/2014/main" val="1028379654"/>
                    </a:ext>
                  </a:extLst>
                </a:gridCol>
                <a:gridCol w="2353866">
                  <a:extLst>
                    <a:ext uri="{9D8B030D-6E8A-4147-A177-3AD203B41FA5}">
                      <a16:colId xmlns:a16="http://schemas.microsoft.com/office/drawing/2014/main" val="2236295011"/>
                    </a:ext>
                  </a:extLst>
                </a:gridCol>
              </a:tblGrid>
              <a:tr h="804757">
                <a:tc>
                  <a:txBody>
                    <a:bodyPr/>
                    <a:lstStyle/>
                    <a:p>
                      <a:pPr algn="ctr"/>
                      <a:endParaRPr lang="zh-TW" altLang="en-US" sz="1800"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800" b="1" dirty="0">
                          <a:solidFill>
                            <a:schemeClr val="tx1"/>
                          </a:solidFill>
                          <a:latin typeface="微軟正黑體" panose="020B0604030504040204" pitchFamily="34" charset="-120"/>
                          <a:ea typeface="微軟正黑體" panose="020B0604030504040204" pitchFamily="34" charset="-120"/>
                        </a:rPr>
                        <a:t>姓名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800" b="1" dirty="0">
                          <a:solidFill>
                            <a:schemeClr val="tx1"/>
                          </a:solidFill>
                          <a:latin typeface="微軟正黑體" panose="020B0604030504040204" pitchFamily="34" charset="-120"/>
                          <a:ea typeface="微軟正黑體" panose="020B0604030504040204" pitchFamily="34" charset="-120"/>
                        </a:rPr>
                        <a:t>單位</a:t>
                      </a:r>
                      <a:r>
                        <a:rPr lang="en-US" altLang="zh-TW" sz="1800" b="1" dirty="0">
                          <a:solidFill>
                            <a:schemeClr val="tx1"/>
                          </a:solidFill>
                          <a:latin typeface="微軟正黑體" panose="020B0604030504040204" pitchFamily="34" charset="-120"/>
                          <a:ea typeface="微軟正黑體" panose="020B0604030504040204" pitchFamily="34" charset="-120"/>
                        </a:rPr>
                        <a:t>/</a:t>
                      </a:r>
                      <a:r>
                        <a:rPr lang="zh-TW" altLang="en-US" sz="1800" b="1" dirty="0">
                          <a:solidFill>
                            <a:schemeClr val="tx1"/>
                          </a:solidFill>
                          <a:latin typeface="微軟正黑體" panose="020B0604030504040204" pitchFamily="34" charset="-120"/>
                          <a:ea typeface="微軟正黑體" panose="020B0604030504040204" pitchFamily="34" charset="-120"/>
                        </a:rPr>
                        <a:t>職稱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800" b="1" dirty="0">
                          <a:solidFill>
                            <a:schemeClr val="tx1"/>
                          </a:solidFill>
                          <a:latin typeface="微軟正黑體" panose="020B0604030504040204" pitchFamily="34" charset="-120"/>
                          <a:ea typeface="微軟正黑體" panose="020B0604030504040204" pitchFamily="34" charset="-120"/>
                        </a:rPr>
                        <a:t>計畫工作內容簡述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3471061"/>
                  </a:ext>
                </a:extLst>
              </a:tr>
              <a:tr h="804757">
                <a:tc>
                  <a:txBody>
                    <a:bodyPr/>
                    <a:lstStyle/>
                    <a:p>
                      <a:pPr algn="ctr"/>
                      <a:r>
                        <a:rPr lang="zh-TW" altLang="en-US" sz="1800" b="1" dirty="0">
                          <a:solidFill>
                            <a:schemeClr val="tx1"/>
                          </a:solidFill>
                          <a:latin typeface="微軟正黑體" panose="020B0604030504040204" pitchFamily="34" charset="-120"/>
                          <a:ea typeface="微軟正黑體" panose="020B0604030504040204" pitchFamily="34" charset="-120"/>
                        </a:rPr>
                        <a:t>計畫主持人</a:t>
                      </a:r>
                      <a:r>
                        <a:rPr lang="en-US" altLang="zh-TW" sz="1800" b="1" dirty="0">
                          <a:solidFill>
                            <a:schemeClr val="tx1"/>
                          </a:solidFill>
                          <a:latin typeface="微軟正黑體" panose="020B0604030504040204" pitchFamily="34" charset="-120"/>
                          <a:ea typeface="微軟正黑體" panose="020B0604030504040204" pitchFamily="34" charset="-120"/>
                        </a:rPr>
                        <a:t>1</a:t>
                      </a:r>
                      <a:endParaRPr lang="zh-TW" altLang="en-US" sz="1800" b="1"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zh-TW" altLang="en-US" sz="1800"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zh-TW" altLang="en-US" sz="1800"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zh-TW" altLang="en-US" sz="1800"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70619729"/>
                  </a:ext>
                </a:extLst>
              </a:tr>
              <a:tr h="804757">
                <a:tc>
                  <a:txBody>
                    <a:bodyPr/>
                    <a:lstStyle/>
                    <a:p>
                      <a:pPr algn="ctr"/>
                      <a:r>
                        <a:rPr lang="zh-TW" altLang="en-US" sz="1800" b="1" dirty="0">
                          <a:solidFill>
                            <a:schemeClr val="tx1"/>
                          </a:solidFill>
                          <a:latin typeface="微軟正黑體" panose="020B0604030504040204" pitchFamily="34" charset="-120"/>
                          <a:ea typeface="微軟正黑體" panose="020B0604030504040204" pitchFamily="34" charset="-120"/>
                        </a:rPr>
                        <a:t>計畫主持人</a:t>
                      </a:r>
                      <a:r>
                        <a:rPr lang="en-US" altLang="zh-TW" sz="1800" b="1" dirty="0">
                          <a:solidFill>
                            <a:schemeClr val="tx1"/>
                          </a:solidFill>
                          <a:latin typeface="微軟正黑體" panose="020B0604030504040204" pitchFamily="34" charset="-120"/>
                          <a:ea typeface="微軟正黑體" panose="020B0604030504040204" pitchFamily="34" charset="-120"/>
                        </a:rPr>
                        <a:t>2</a:t>
                      </a:r>
                      <a:endParaRPr lang="zh-TW" altLang="en-US" sz="1800" b="1"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zh-TW" altLang="en-US" sz="1800"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zh-TW" altLang="en-US" sz="1800"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zh-TW" altLang="en-US" sz="1800"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305026050"/>
                  </a:ext>
                </a:extLst>
              </a:tr>
              <a:tr h="804757">
                <a:tc>
                  <a:txBody>
                    <a:bodyPr/>
                    <a:lstStyle/>
                    <a:p>
                      <a:pPr algn="ctr"/>
                      <a:r>
                        <a:rPr lang="zh-TW" altLang="en-US" sz="1800" b="1" dirty="0">
                          <a:solidFill>
                            <a:schemeClr val="tx1"/>
                          </a:solidFill>
                          <a:latin typeface="微軟正黑體" panose="020B0604030504040204" pitchFamily="34" charset="-120"/>
                          <a:ea typeface="微軟正黑體" panose="020B0604030504040204" pitchFamily="34" charset="-120"/>
                        </a:rPr>
                        <a:t>成員</a:t>
                      </a:r>
                      <a:r>
                        <a:rPr lang="en-US" altLang="zh-TW" sz="1800" b="1" dirty="0">
                          <a:solidFill>
                            <a:schemeClr val="tx1"/>
                          </a:solidFill>
                          <a:latin typeface="微軟正黑體" panose="020B0604030504040204" pitchFamily="34" charset="-120"/>
                          <a:ea typeface="微軟正黑體" panose="020B0604030504040204" pitchFamily="34" charset="-120"/>
                        </a:rPr>
                        <a:t>1</a:t>
                      </a:r>
                      <a:r>
                        <a:rPr lang="zh-TW" altLang="en-US" sz="1800" b="1" dirty="0">
                          <a:solidFill>
                            <a:schemeClr val="tx1"/>
                          </a:solidFill>
                          <a:latin typeface="微軟正黑體" panose="020B0604030504040204" pitchFamily="34" charset="-120"/>
                          <a:ea typeface="微軟正黑體" panose="020B0604030504040204" pitchFamily="34" charset="-120"/>
                        </a:rPr>
                        <a:t> </a:t>
                      </a:r>
                      <a:r>
                        <a:rPr lang="en-US" altLang="zh-TW" sz="1800" b="1" dirty="0">
                          <a:solidFill>
                            <a:schemeClr val="tx1"/>
                          </a:solidFill>
                          <a:latin typeface="微軟正黑體" panose="020B0604030504040204" pitchFamily="34" charset="-120"/>
                          <a:ea typeface="微軟正黑體" panose="020B0604030504040204" pitchFamily="34" charset="-120"/>
                        </a:rPr>
                        <a:t>(Key person)</a:t>
                      </a:r>
                      <a:endParaRPr lang="zh-TW" altLang="en-US" sz="1800" b="1"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sz="180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sz="180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sz="1800"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1228878"/>
                  </a:ext>
                </a:extLst>
              </a:tr>
              <a:tr h="804757">
                <a:tc>
                  <a:txBody>
                    <a:bodyPr/>
                    <a:lstStyle/>
                    <a:p>
                      <a:pPr algn="ctr"/>
                      <a:r>
                        <a:rPr lang="zh-TW" altLang="en-US" sz="1800" b="1" dirty="0">
                          <a:solidFill>
                            <a:schemeClr val="tx1"/>
                          </a:solidFill>
                          <a:latin typeface="微軟正黑體" panose="020B0604030504040204" pitchFamily="34" charset="-120"/>
                          <a:ea typeface="微軟正黑體" panose="020B0604030504040204" pitchFamily="34" charset="-120"/>
                        </a:rPr>
                        <a:t>成員</a:t>
                      </a:r>
                      <a:r>
                        <a:rPr lang="en-US" altLang="zh-TW" sz="1800" b="1" dirty="0">
                          <a:solidFill>
                            <a:schemeClr val="tx1"/>
                          </a:solidFill>
                          <a:latin typeface="微軟正黑體" panose="020B0604030504040204" pitchFamily="34" charset="-120"/>
                          <a:ea typeface="微軟正黑體" panose="020B0604030504040204" pitchFamily="34" charset="-120"/>
                        </a:rPr>
                        <a:t>2</a:t>
                      </a:r>
                      <a:endParaRPr lang="zh-TW" altLang="en-US" sz="1800" b="1"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sz="180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sz="180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sz="1800"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5605041"/>
                  </a:ext>
                </a:extLst>
              </a:tr>
            </a:tbl>
          </a:graphicData>
        </a:graphic>
      </p:graphicFrame>
    </p:spTree>
    <p:extLst>
      <p:ext uri="{BB962C8B-B14F-4D97-AF65-F5344CB8AC3E}">
        <p14:creationId xmlns:p14="http://schemas.microsoft.com/office/powerpoint/2010/main" val="1969318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AEA9368-D9AC-4278-A5E8-430BA201926D}"/>
              </a:ext>
            </a:extLst>
          </p:cNvPr>
          <p:cNvSpPr>
            <a:spLocks noGrp="1"/>
          </p:cNvSpPr>
          <p:nvPr>
            <p:ph type="title"/>
          </p:nvPr>
        </p:nvSpPr>
        <p:spPr/>
        <p:txBody>
          <a:bodyPr/>
          <a:lstStyle/>
          <a:p>
            <a:r>
              <a:rPr lang="en-US" altLang="zh-TW" dirty="0"/>
              <a:t>TPP- Target Product Profile</a:t>
            </a:r>
            <a:endParaRPr lang="zh-TW" altLang="en-US" dirty="0"/>
          </a:p>
        </p:txBody>
      </p:sp>
      <p:sp>
        <p:nvSpPr>
          <p:cNvPr id="5" name="投影片編號版面配置區 4">
            <a:extLst>
              <a:ext uri="{FF2B5EF4-FFF2-40B4-BE49-F238E27FC236}">
                <a16:creationId xmlns:a16="http://schemas.microsoft.com/office/drawing/2014/main" id="{23CAA29C-420F-4506-89F8-E3BCFF753A7E}"/>
              </a:ext>
            </a:extLst>
          </p:cNvPr>
          <p:cNvSpPr>
            <a:spLocks noGrp="1"/>
          </p:cNvSpPr>
          <p:nvPr>
            <p:ph type="sldNum" sz="quarter" idx="12"/>
          </p:nvPr>
        </p:nvSpPr>
        <p:spPr/>
        <p:txBody>
          <a:bodyPr/>
          <a:lstStyle/>
          <a:p>
            <a:fld id="{93CAC1FF-0C72-4589-B85C-B7F0797C7CB6}" type="slidenum">
              <a:rPr lang="zh-TW" altLang="en-US" smtClean="0"/>
              <a:t>4</a:t>
            </a:fld>
            <a:endParaRPr lang="zh-TW" altLang="en-US"/>
          </a:p>
        </p:txBody>
      </p:sp>
      <p:graphicFrame>
        <p:nvGraphicFramePr>
          <p:cNvPr id="4" name="表格 3">
            <a:extLst>
              <a:ext uri="{FF2B5EF4-FFF2-40B4-BE49-F238E27FC236}">
                <a16:creationId xmlns:a16="http://schemas.microsoft.com/office/drawing/2014/main" id="{D69D0451-AC1F-43D9-87C8-DB5F3DB5E2E0}"/>
              </a:ext>
            </a:extLst>
          </p:cNvPr>
          <p:cNvGraphicFramePr>
            <a:graphicFrameLocks noGrp="1"/>
          </p:cNvGraphicFramePr>
          <p:nvPr>
            <p:extLst>
              <p:ext uri="{D42A27DB-BD31-4B8C-83A1-F6EECF244321}">
                <p14:modId xmlns:p14="http://schemas.microsoft.com/office/powerpoint/2010/main" val="2628883416"/>
              </p:ext>
            </p:extLst>
          </p:nvPr>
        </p:nvGraphicFramePr>
        <p:xfrm>
          <a:off x="838199" y="1343819"/>
          <a:ext cx="10319240" cy="5012533"/>
        </p:xfrm>
        <a:graphic>
          <a:graphicData uri="http://schemas.openxmlformats.org/drawingml/2006/table">
            <a:tbl>
              <a:tblPr firstRow="1" bandRow="1">
                <a:tableStyleId>{5C22544A-7EE6-4342-B048-85BDC9FD1C3A}</a:tableStyleId>
              </a:tblPr>
              <a:tblGrid>
                <a:gridCol w="3348319">
                  <a:extLst>
                    <a:ext uri="{9D8B030D-6E8A-4147-A177-3AD203B41FA5}">
                      <a16:colId xmlns:a16="http://schemas.microsoft.com/office/drawing/2014/main" val="2062138684"/>
                    </a:ext>
                  </a:extLst>
                </a:gridCol>
                <a:gridCol w="6970921">
                  <a:extLst>
                    <a:ext uri="{9D8B030D-6E8A-4147-A177-3AD203B41FA5}">
                      <a16:colId xmlns:a16="http://schemas.microsoft.com/office/drawing/2014/main" val="873754660"/>
                    </a:ext>
                  </a:extLst>
                </a:gridCol>
              </a:tblGrid>
              <a:tr h="1088943">
                <a:tc>
                  <a:txBody>
                    <a:bodyPr/>
                    <a:lstStyle/>
                    <a:p>
                      <a:r>
                        <a:rPr lang="en-US" altLang="zh-TW" sz="2000" b="0" kern="1200" dirty="0">
                          <a:solidFill>
                            <a:schemeClr val="dk1"/>
                          </a:solidFill>
                          <a:latin typeface="微軟正黑體" panose="020B0604030504040204" pitchFamily="34" charset="-120"/>
                          <a:ea typeface="微軟正黑體" panose="020B0604030504040204" pitchFamily="34" charset="-120"/>
                          <a:cs typeface="Arial" pitchFamily="34" charset="0"/>
                        </a:rPr>
                        <a:t>Product </a:t>
                      </a:r>
                    </a:p>
                    <a:p>
                      <a:r>
                        <a:rPr lang="en-US" altLang="zh-TW" sz="2000" b="0" kern="1200" dirty="0">
                          <a:solidFill>
                            <a:schemeClr val="dk1"/>
                          </a:solidFill>
                          <a:latin typeface="微軟正黑體" panose="020B0604030504040204" pitchFamily="34" charset="-120"/>
                          <a:ea typeface="微軟正黑體" panose="020B0604030504040204" pitchFamily="34" charset="-120"/>
                          <a:cs typeface="Arial" pitchFamily="34" charset="0"/>
                        </a:rPr>
                        <a:t>Description</a:t>
                      </a:r>
                    </a:p>
                    <a:p>
                      <a:r>
                        <a:rPr lang="zh-TW" altLang="zh-TW" sz="1350" b="1" kern="1200" dirty="0">
                          <a:solidFill>
                            <a:schemeClr val="dk1"/>
                          </a:solidFill>
                          <a:effectLst/>
                          <a:latin typeface="微軟正黑體" panose="020B0604030504040204" pitchFamily="34" charset="-120"/>
                          <a:ea typeface="微軟正黑體" panose="020B0604030504040204" pitchFamily="34" charset="-120"/>
                          <a:cs typeface="+mn-cs"/>
                        </a:rPr>
                        <a:t>產品敘述</a:t>
                      </a:r>
                      <a:r>
                        <a:rPr lang="zh-TW" altLang="zh-TW" sz="2000" dirty="0">
                          <a:effectLst/>
                          <a:latin typeface="微軟正黑體" panose="020B0604030504040204" pitchFamily="34" charset="-120"/>
                          <a:ea typeface="微軟正黑體" panose="020B0604030504040204" pitchFamily="34" charset="-120"/>
                        </a:rPr>
                        <a:t> </a:t>
                      </a:r>
                      <a:endParaRPr lang="en-US" altLang="zh-TW" sz="2000" b="0" kern="1200" dirty="0">
                        <a:solidFill>
                          <a:schemeClr val="dk1"/>
                        </a:solidFill>
                        <a:latin typeface="微軟正黑體" panose="020B0604030504040204" pitchFamily="34" charset="-120"/>
                        <a:ea typeface="微軟正黑體" panose="020B0604030504040204" pitchFamily="34" charset="-120"/>
                        <a:cs typeface="Arial" pitchFamily="34" charset="0"/>
                      </a:endParaRPr>
                    </a:p>
                  </a:txBody>
                  <a:tcPr marT="45717" marB="45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sz="1800" b="1"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3471061"/>
                  </a:ext>
                </a:extLst>
              </a:tr>
              <a:tr h="1088943">
                <a:tc>
                  <a:txBody>
                    <a:bodyPr/>
                    <a:lstStyle/>
                    <a:p>
                      <a:r>
                        <a:rPr lang="en-US" altLang="zh-TW" sz="2000" b="0" kern="1200" dirty="0">
                          <a:solidFill>
                            <a:schemeClr val="dk1"/>
                          </a:solidFill>
                          <a:latin typeface="微軟正黑體" panose="020B0604030504040204" pitchFamily="34" charset="-120"/>
                          <a:ea typeface="微軟正黑體" panose="020B0604030504040204" pitchFamily="34" charset="-120"/>
                          <a:cs typeface="Arial" pitchFamily="34" charset="0"/>
                        </a:rPr>
                        <a:t>Indications Usages</a:t>
                      </a:r>
                    </a:p>
                    <a:p>
                      <a:r>
                        <a:rPr lang="zh-TW" altLang="zh-TW" sz="1350" b="1" kern="1200" dirty="0">
                          <a:solidFill>
                            <a:schemeClr val="dk1"/>
                          </a:solidFill>
                          <a:effectLst/>
                          <a:latin typeface="微軟正黑體" panose="020B0604030504040204" pitchFamily="34" charset="-120"/>
                          <a:ea typeface="微軟正黑體" panose="020B0604030504040204" pitchFamily="34" charset="-120"/>
                          <a:cs typeface="+mn-cs"/>
                        </a:rPr>
                        <a:t>適應症說明</a:t>
                      </a:r>
                      <a:r>
                        <a:rPr lang="zh-TW" altLang="zh-TW" sz="2000" b="1" dirty="0">
                          <a:effectLst/>
                          <a:latin typeface="微軟正黑體" panose="020B0604030504040204" pitchFamily="34" charset="-120"/>
                          <a:ea typeface="微軟正黑體" panose="020B0604030504040204" pitchFamily="34" charset="-120"/>
                        </a:rPr>
                        <a:t> </a:t>
                      </a:r>
                      <a:endParaRPr lang="en-US" altLang="zh-TW" sz="2000" b="1" kern="1200" dirty="0">
                        <a:solidFill>
                          <a:schemeClr val="dk1"/>
                        </a:solidFill>
                        <a:latin typeface="微軟正黑體" panose="020B0604030504040204" pitchFamily="34" charset="-120"/>
                        <a:ea typeface="微軟正黑體" panose="020B0604030504040204" pitchFamily="34" charset="-120"/>
                        <a:cs typeface="Arial" pitchFamily="34" charset="0"/>
                      </a:endParaRPr>
                    </a:p>
                  </a:txBody>
                  <a:tcPr marT="45717" marB="45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zh-TW" altLang="en-US" sz="1800"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619729"/>
                  </a:ext>
                </a:extLst>
              </a:tr>
              <a:tr h="98169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TW" sz="2000" b="0" kern="1200" dirty="0">
                          <a:solidFill>
                            <a:schemeClr val="dk1"/>
                          </a:solidFill>
                          <a:latin typeface="微軟正黑體" panose="020B0604030504040204" pitchFamily="34" charset="-120"/>
                          <a:ea typeface="微軟正黑體" panose="020B0604030504040204" pitchFamily="34" charset="-120"/>
                          <a:cs typeface="Arial" pitchFamily="34" charset="0"/>
                        </a:rPr>
                        <a:t>Regulatory considerations</a:t>
                      </a:r>
                    </a:p>
                    <a:p>
                      <a:pPr marL="0" marR="0" lvl="0" indent="0" algn="l" defTabSz="685800" rtl="0" eaLnBrk="1" fontAlgn="auto" latinLnBrk="0" hangingPunct="1">
                        <a:lnSpc>
                          <a:spcPct val="100000"/>
                        </a:lnSpc>
                        <a:spcBef>
                          <a:spcPts val="0"/>
                        </a:spcBef>
                        <a:spcAft>
                          <a:spcPts val="0"/>
                        </a:spcAft>
                        <a:buClrTx/>
                        <a:buSzTx/>
                        <a:buFontTx/>
                        <a:buNone/>
                        <a:tabLst/>
                        <a:defRPr/>
                      </a:pPr>
                      <a:r>
                        <a:rPr lang="zh-TW" altLang="zh-TW" sz="1350" b="1" kern="1200" dirty="0">
                          <a:solidFill>
                            <a:schemeClr val="dk1"/>
                          </a:solidFill>
                          <a:effectLst/>
                          <a:latin typeface="微軟正黑體" panose="020B0604030504040204" pitchFamily="34" charset="-120"/>
                          <a:ea typeface="微軟正黑體" panose="020B0604030504040204" pitchFamily="34" charset="-120"/>
                          <a:cs typeface="+mn-cs"/>
                        </a:rPr>
                        <a:t>法規途徑規劃</a:t>
                      </a:r>
                      <a:r>
                        <a:rPr lang="zh-TW" altLang="zh-TW" sz="1350" b="1" dirty="0">
                          <a:effectLst/>
                          <a:latin typeface="微軟正黑體" panose="020B0604030504040204" pitchFamily="34" charset="-120"/>
                          <a:ea typeface="微軟正黑體" panose="020B0604030504040204" pitchFamily="34" charset="-120"/>
                        </a:rPr>
                        <a:t> </a:t>
                      </a:r>
                      <a:endParaRPr lang="en-US" altLang="zh-TW" sz="1350" b="1" dirty="0">
                        <a:solidFill>
                          <a:schemeClr val="tx1"/>
                        </a:solidFill>
                        <a:latin typeface="微軟正黑體" panose="020B0604030504040204" pitchFamily="34" charset="-120"/>
                        <a:ea typeface="微軟正黑體" panose="020B0604030504040204" pitchFamily="34" charset="-120"/>
                        <a:cs typeface="Arial" pitchFamily="34" charset="0"/>
                      </a:endParaRPr>
                    </a:p>
                  </a:txBody>
                  <a:tcPr marT="45717" marB="45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zh-TW" altLang="en-US" sz="1800"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5026050"/>
                  </a:ext>
                </a:extLst>
              </a:tr>
              <a:tr h="871251">
                <a:tc>
                  <a:txBody>
                    <a:bodyPr/>
                    <a:lstStyle/>
                    <a:p>
                      <a:r>
                        <a:rPr lang="en-US" altLang="zh-TW" sz="2000" b="0" kern="1200" dirty="0">
                          <a:solidFill>
                            <a:schemeClr val="dk1"/>
                          </a:solidFill>
                          <a:latin typeface="微軟正黑體" panose="020B0604030504040204" pitchFamily="34" charset="-120"/>
                          <a:ea typeface="微軟正黑體" panose="020B0604030504040204" pitchFamily="34" charset="-120"/>
                          <a:cs typeface="Arial" pitchFamily="34" charset="0"/>
                        </a:rPr>
                        <a:t>Clinical Studies</a:t>
                      </a:r>
                    </a:p>
                    <a:p>
                      <a:pPr marL="0" algn="l" defTabSz="914400" rtl="0" eaLnBrk="1" latinLnBrk="0" hangingPunct="1"/>
                      <a:r>
                        <a:rPr lang="zh-TW" altLang="en-US" sz="1350" b="1" kern="1200" dirty="0">
                          <a:solidFill>
                            <a:schemeClr val="dk1"/>
                          </a:solidFill>
                          <a:effectLst/>
                          <a:latin typeface="微軟正黑體" panose="020B0604030504040204" pitchFamily="34" charset="-120"/>
                          <a:ea typeface="微軟正黑體" panose="020B0604030504040204" pitchFamily="34" charset="-120"/>
                          <a:cs typeface="+mn-cs"/>
                        </a:rPr>
                        <a:t>臨床使用情境說明</a:t>
                      </a:r>
                      <a:endParaRPr lang="en-US" altLang="zh-TW" sz="1350" b="1"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T="45717" marB="45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sz="180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1228878"/>
                  </a:ext>
                </a:extLst>
              </a:tr>
              <a:tr h="981698">
                <a:tc>
                  <a:txBody>
                    <a:bodyPr/>
                    <a:lstStyle/>
                    <a:p>
                      <a:r>
                        <a:rPr lang="en-US" altLang="zh-TW" sz="2000" b="0" kern="1200" dirty="0">
                          <a:solidFill>
                            <a:schemeClr val="dk1"/>
                          </a:solidFill>
                          <a:latin typeface="微軟正黑體" panose="020B0604030504040204" pitchFamily="34" charset="-120"/>
                          <a:ea typeface="微軟正黑體" panose="020B0604030504040204" pitchFamily="34" charset="-120"/>
                          <a:cs typeface="Arial" pitchFamily="34" charset="0"/>
                        </a:rPr>
                        <a:t>Go-to-market strategy</a:t>
                      </a:r>
                    </a:p>
                    <a:p>
                      <a:pPr marL="0" algn="l" defTabSz="914400" rtl="0" eaLnBrk="1" latinLnBrk="0" hangingPunct="1"/>
                      <a:r>
                        <a:rPr lang="zh-TW" altLang="en-US" sz="1350" b="1" kern="1200" dirty="0">
                          <a:solidFill>
                            <a:schemeClr val="dk1"/>
                          </a:solidFill>
                          <a:effectLst/>
                          <a:latin typeface="微軟正黑體" panose="020B0604030504040204" pitchFamily="34" charset="-120"/>
                          <a:ea typeface="微軟正黑體" panose="020B0604030504040204" pitchFamily="34" charset="-120"/>
                          <a:cs typeface="+mn-cs"/>
                        </a:rPr>
                        <a:t>產品進入市場策略說明</a:t>
                      </a:r>
                      <a:endParaRPr lang="en-US" altLang="zh-TW" sz="1350" b="1"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T="45717" marB="45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sz="1800"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5605041"/>
                  </a:ext>
                </a:extLst>
              </a:tr>
            </a:tbl>
          </a:graphicData>
        </a:graphic>
      </p:graphicFrame>
    </p:spTree>
    <p:extLst>
      <p:ext uri="{BB962C8B-B14F-4D97-AF65-F5344CB8AC3E}">
        <p14:creationId xmlns:p14="http://schemas.microsoft.com/office/powerpoint/2010/main" val="809403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ADAB935-E90E-447F-BF48-3286A9D78A58}"/>
              </a:ext>
            </a:extLst>
          </p:cNvPr>
          <p:cNvSpPr>
            <a:spLocks noGrp="1"/>
          </p:cNvSpPr>
          <p:nvPr>
            <p:ph type="title"/>
          </p:nvPr>
        </p:nvSpPr>
        <p:spPr/>
        <p:txBody>
          <a:bodyPr/>
          <a:lstStyle/>
          <a:p>
            <a:r>
              <a:rPr lang="zh-TW" altLang="en-US" dirty="0"/>
              <a:t>未滿足之臨床需求</a:t>
            </a:r>
          </a:p>
        </p:txBody>
      </p:sp>
      <p:sp>
        <p:nvSpPr>
          <p:cNvPr id="3" name="內容版面配置區 2">
            <a:extLst>
              <a:ext uri="{FF2B5EF4-FFF2-40B4-BE49-F238E27FC236}">
                <a16:creationId xmlns:a16="http://schemas.microsoft.com/office/drawing/2014/main" id="{4A2D173A-F7A8-48BD-B1C7-3442D3382D9A}"/>
              </a:ext>
            </a:extLst>
          </p:cNvPr>
          <p:cNvSpPr>
            <a:spLocks noGrp="1"/>
          </p:cNvSpPr>
          <p:nvPr>
            <p:ph idx="1"/>
          </p:nvPr>
        </p:nvSpPr>
        <p:spPr/>
        <p:txBody>
          <a:bodyPr/>
          <a:lstStyle/>
          <a:p>
            <a:pPr>
              <a:buClr>
                <a:srgbClr val="FFC000"/>
              </a:buClr>
              <a:buFont typeface="Wingdings" panose="05000000000000000000" pitchFamily="2" charset="2"/>
              <a:buChar char="l"/>
            </a:pPr>
            <a:r>
              <a:rPr lang="en-US" altLang="zh-TW" dirty="0"/>
              <a:t>Note: </a:t>
            </a:r>
            <a:r>
              <a:rPr lang="zh-TW" altLang="en-US" dirty="0"/>
              <a:t>針對特定適應症</a:t>
            </a:r>
            <a:r>
              <a:rPr lang="en-US" altLang="zh-TW" dirty="0"/>
              <a:t>/</a:t>
            </a:r>
            <a:r>
              <a:rPr lang="zh-TW" altLang="en-US" dirty="0"/>
              <a:t>臨床服務流程進行改善，請說明</a:t>
            </a:r>
          </a:p>
        </p:txBody>
      </p:sp>
      <p:sp>
        <p:nvSpPr>
          <p:cNvPr id="4" name="投影片編號版面配置區 3">
            <a:extLst>
              <a:ext uri="{FF2B5EF4-FFF2-40B4-BE49-F238E27FC236}">
                <a16:creationId xmlns:a16="http://schemas.microsoft.com/office/drawing/2014/main" id="{6DFBC904-4C22-4A2F-A53A-4F3F0C0E04EF}"/>
              </a:ext>
            </a:extLst>
          </p:cNvPr>
          <p:cNvSpPr>
            <a:spLocks noGrp="1"/>
          </p:cNvSpPr>
          <p:nvPr>
            <p:ph type="sldNum" sz="quarter" idx="12"/>
          </p:nvPr>
        </p:nvSpPr>
        <p:spPr/>
        <p:txBody>
          <a:bodyPr/>
          <a:lstStyle/>
          <a:p>
            <a:fld id="{93CAC1FF-0C72-4589-B85C-B7F0797C7CB6}" type="slidenum">
              <a:rPr lang="zh-TW" altLang="en-US" smtClean="0"/>
              <a:t>5</a:t>
            </a:fld>
            <a:endParaRPr lang="zh-TW" altLang="en-US" dirty="0"/>
          </a:p>
        </p:txBody>
      </p:sp>
    </p:spTree>
    <p:extLst>
      <p:ext uri="{BB962C8B-B14F-4D97-AF65-F5344CB8AC3E}">
        <p14:creationId xmlns:p14="http://schemas.microsoft.com/office/powerpoint/2010/main" val="1356103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ADAB935-E90E-447F-BF48-3286A9D78A58}"/>
              </a:ext>
            </a:extLst>
          </p:cNvPr>
          <p:cNvSpPr>
            <a:spLocks noGrp="1"/>
          </p:cNvSpPr>
          <p:nvPr>
            <p:ph type="title"/>
          </p:nvPr>
        </p:nvSpPr>
        <p:spPr/>
        <p:txBody>
          <a:bodyPr/>
          <a:lstStyle/>
          <a:p>
            <a:r>
              <a:rPr lang="zh-TW" altLang="en-US" dirty="0"/>
              <a:t>潛力市場規模分析</a:t>
            </a:r>
          </a:p>
        </p:txBody>
      </p:sp>
      <p:sp>
        <p:nvSpPr>
          <p:cNvPr id="3" name="內容版面配置區 2">
            <a:extLst>
              <a:ext uri="{FF2B5EF4-FFF2-40B4-BE49-F238E27FC236}">
                <a16:creationId xmlns:a16="http://schemas.microsoft.com/office/drawing/2014/main" id="{4A2D173A-F7A8-48BD-B1C7-3442D3382D9A}"/>
              </a:ext>
            </a:extLst>
          </p:cNvPr>
          <p:cNvSpPr>
            <a:spLocks noGrp="1"/>
          </p:cNvSpPr>
          <p:nvPr>
            <p:ph idx="1"/>
          </p:nvPr>
        </p:nvSpPr>
        <p:spPr/>
        <p:txBody>
          <a:bodyPr/>
          <a:lstStyle/>
          <a:p>
            <a:pPr>
              <a:buClr>
                <a:srgbClr val="FFC000"/>
              </a:buClr>
              <a:buFont typeface="Wingdings" panose="05000000000000000000" pitchFamily="2" charset="2"/>
              <a:buChar char="l"/>
            </a:pPr>
            <a:r>
              <a:rPr lang="en-US" altLang="zh-TW" dirty="0"/>
              <a:t>Note: </a:t>
            </a:r>
            <a:r>
              <a:rPr lang="zh-TW" altLang="en-US" dirty="0"/>
              <a:t>團隊技術</a:t>
            </a:r>
            <a:r>
              <a:rPr lang="en-US" altLang="zh-TW" dirty="0"/>
              <a:t>/</a:t>
            </a:r>
            <a:r>
              <a:rPr lang="zh-TW" altLang="en-US" dirty="0"/>
              <a:t>解決方案的市場價值與定位，請說明</a:t>
            </a:r>
          </a:p>
        </p:txBody>
      </p:sp>
      <p:sp>
        <p:nvSpPr>
          <p:cNvPr id="4" name="投影片編號版面配置區 3">
            <a:extLst>
              <a:ext uri="{FF2B5EF4-FFF2-40B4-BE49-F238E27FC236}">
                <a16:creationId xmlns:a16="http://schemas.microsoft.com/office/drawing/2014/main" id="{6DFBC904-4C22-4A2F-A53A-4F3F0C0E04EF}"/>
              </a:ext>
            </a:extLst>
          </p:cNvPr>
          <p:cNvSpPr>
            <a:spLocks noGrp="1"/>
          </p:cNvSpPr>
          <p:nvPr>
            <p:ph type="sldNum" sz="quarter" idx="12"/>
          </p:nvPr>
        </p:nvSpPr>
        <p:spPr/>
        <p:txBody>
          <a:bodyPr/>
          <a:lstStyle/>
          <a:p>
            <a:fld id="{93CAC1FF-0C72-4589-B85C-B7F0797C7CB6}" type="slidenum">
              <a:rPr lang="zh-TW" altLang="en-US" smtClean="0"/>
              <a:t>6</a:t>
            </a:fld>
            <a:endParaRPr lang="zh-TW" altLang="en-US" dirty="0"/>
          </a:p>
        </p:txBody>
      </p:sp>
    </p:spTree>
    <p:extLst>
      <p:ext uri="{BB962C8B-B14F-4D97-AF65-F5344CB8AC3E}">
        <p14:creationId xmlns:p14="http://schemas.microsoft.com/office/powerpoint/2010/main" val="2841640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ADAB935-E90E-447F-BF48-3286A9D78A58}"/>
              </a:ext>
            </a:extLst>
          </p:cNvPr>
          <p:cNvSpPr>
            <a:spLocks noGrp="1"/>
          </p:cNvSpPr>
          <p:nvPr>
            <p:ph type="title"/>
          </p:nvPr>
        </p:nvSpPr>
        <p:spPr/>
        <p:txBody>
          <a:bodyPr/>
          <a:lstStyle/>
          <a:p>
            <a:r>
              <a:rPr lang="zh-TW" altLang="en-US" dirty="0"/>
              <a:t>技術產品背景介紹</a:t>
            </a:r>
          </a:p>
        </p:txBody>
      </p:sp>
      <p:sp>
        <p:nvSpPr>
          <p:cNvPr id="3" name="內容版面配置區 2">
            <a:extLst>
              <a:ext uri="{FF2B5EF4-FFF2-40B4-BE49-F238E27FC236}">
                <a16:creationId xmlns:a16="http://schemas.microsoft.com/office/drawing/2014/main" id="{4A2D173A-F7A8-48BD-B1C7-3442D3382D9A}"/>
              </a:ext>
            </a:extLst>
          </p:cNvPr>
          <p:cNvSpPr>
            <a:spLocks noGrp="1"/>
          </p:cNvSpPr>
          <p:nvPr>
            <p:ph idx="1"/>
          </p:nvPr>
        </p:nvSpPr>
        <p:spPr/>
        <p:txBody>
          <a:bodyPr/>
          <a:lstStyle/>
          <a:p>
            <a:pPr>
              <a:buClr>
                <a:srgbClr val="FFC000"/>
              </a:buClr>
              <a:buFont typeface="Wingdings" panose="05000000000000000000" pitchFamily="2" charset="2"/>
              <a:buChar char="l"/>
            </a:pPr>
            <a:r>
              <a:rPr lang="en-US" altLang="zh-TW" dirty="0"/>
              <a:t>Note:</a:t>
            </a:r>
            <a:r>
              <a:rPr lang="zh-TW" altLang="en-US" dirty="0"/>
              <a:t>技術簡要重點及臨床使用情境介紹，請說明</a:t>
            </a:r>
            <a:endParaRPr lang="en-US" altLang="zh-TW" dirty="0"/>
          </a:p>
          <a:p>
            <a:pPr marL="0" indent="0">
              <a:buClr>
                <a:srgbClr val="FFC000"/>
              </a:buClr>
              <a:buNone/>
            </a:pPr>
            <a:endParaRPr lang="zh-TW" altLang="en-US" dirty="0"/>
          </a:p>
        </p:txBody>
      </p:sp>
      <p:sp>
        <p:nvSpPr>
          <p:cNvPr id="4" name="投影片編號版面配置區 3">
            <a:extLst>
              <a:ext uri="{FF2B5EF4-FFF2-40B4-BE49-F238E27FC236}">
                <a16:creationId xmlns:a16="http://schemas.microsoft.com/office/drawing/2014/main" id="{6DFBC904-4C22-4A2F-A53A-4F3F0C0E04EF}"/>
              </a:ext>
            </a:extLst>
          </p:cNvPr>
          <p:cNvSpPr>
            <a:spLocks noGrp="1"/>
          </p:cNvSpPr>
          <p:nvPr>
            <p:ph type="sldNum" sz="quarter" idx="12"/>
          </p:nvPr>
        </p:nvSpPr>
        <p:spPr/>
        <p:txBody>
          <a:bodyPr/>
          <a:lstStyle/>
          <a:p>
            <a:fld id="{93CAC1FF-0C72-4589-B85C-B7F0797C7CB6}" type="slidenum">
              <a:rPr lang="zh-TW" altLang="en-US" smtClean="0"/>
              <a:t>7</a:t>
            </a:fld>
            <a:endParaRPr lang="zh-TW" altLang="en-US" dirty="0"/>
          </a:p>
        </p:txBody>
      </p:sp>
    </p:spTree>
    <p:extLst>
      <p:ext uri="{BB962C8B-B14F-4D97-AF65-F5344CB8AC3E}">
        <p14:creationId xmlns:p14="http://schemas.microsoft.com/office/powerpoint/2010/main" val="3006521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15E5CD1-CD73-45B6-B99C-6FE080C12DAC}"/>
              </a:ext>
            </a:extLst>
          </p:cNvPr>
          <p:cNvSpPr>
            <a:spLocks noGrp="1"/>
          </p:cNvSpPr>
          <p:nvPr>
            <p:ph type="title"/>
          </p:nvPr>
        </p:nvSpPr>
        <p:spPr/>
        <p:txBody>
          <a:bodyPr/>
          <a:lstStyle/>
          <a:p>
            <a:r>
              <a:rPr lang="zh-TW" altLang="en-US" dirty="0"/>
              <a:t>與市場現有技術之比較</a:t>
            </a:r>
          </a:p>
        </p:txBody>
      </p:sp>
      <p:graphicFrame>
        <p:nvGraphicFramePr>
          <p:cNvPr id="5" name="內容版面配置區 4">
            <a:extLst>
              <a:ext uri="{FF2B5EF4-FFF2-40B4-BE49-F238E27FC236}">
                <a16:creationId xmlns:a16="http://schemas.microsoft.com/office/drawing/2014/main" id="{B8161C6E-554A-466B-918A-620015971CBE}"/>
              </a:ext>
            </a:extLst>
          </p:cNvPr>
          <p:cNvGraphicFramePr>
            <a:graphicFrameLocks noGrp="1"/>
          </p:cNvGraphicFramePr>
          <p:nvPr>
            <p:ph idx="1"/>
            <p:extLst>
              <p:ext uri="{D42A27DB-BD31-4B8C-83A1-F6EECF244321}">
                <p14:modId xmlns:p14="http://schemas.microsoft.com/office/powerpoint/2010/main" val="1878758605"/>
              </p:ext>
            </p:extLst>
          </p:nvPr>
        </p:nvGraphicFramePr>
        <p:xfrm>
          <a:off x="838200" y="1343817"/>
          <a:ext cx="10318749" cy="5074738"/>
        </p:xfrm>
        <a:graphic>
          <a:graphicData uri="http://schemas.openxmlformats.org/drawingml/2006/table">
            <a:tbl>
              <a:tblPr firstRow="1" bandRow="1">
                <a:tableStyleId>{5C22544A-7EE6-4342-B048-85BDC9FD1C3A}</a:tableStyleId>
              </a:tblPr>
              <a:tblGrid>
                <a:gridCol w="3439583">
                  <a:extLst>
                    <a:ext uri="{9D8B030D-6E8A-4147-A177-3AD203B41FA5}">
                      <a16:colId xmlns:a16="http://schemas.microsoft.com/office/drawing/2014/main" val="189313124"/>
                    </a:ext>
                  </a:extLst>
                </a:gridCol>
                <a:gridCol w="3439583">
                  <a:extLst>
                    <a:ext uri="{9D8B030D-6E8A-4147-A177-3AD203B41FA5}">
                      <a16:colId xmlns:a16="http://schemas.microsoft.com/office/drawing/2014/main" val="474059196"/>
                    </a:ext>
                  </a:extLst>
                </a:gridCol>
                <a:gridCol w="3439583">
                  <a:extLst>
                    <a:ext uri="{9D8B030D-6E8A-4147-A177-3AD203B41FA5}">
                      <a16:colId xmlns:a16="http://schemas.microsoft.com/office/drawing/2014/main" val="2651402393"/>
                    </a:ext>
                  </a:extLst>
                </a:gridCol>
              </a:tblGrid>
              <a:tr h="385905">
                <a:tc>
                  <a:txBody>
                    <a:bodyPr/>
                    <a:lstStyle/>
                    <a:p>
                      <a:pPr algn="ctr"/>
                      <a:r>
                        <a:rPr lang="zh-TW" altLang="en-US"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zh-TW" altLang="en-US" dirty="0">
                          <a:solidFill>
                            <a:schemeClr val="tx1"/>
                          </a:solidFill>
                        </a:rPr>
                        <a:t>市場現有技術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zh-TW" altLang="en-US" dirty="0">
                          <a:solidFill>
                            <a:schemeClr val="tx1"/>
                          </a:solidFill>
                        </a:rPr>
                        <a:t>本技術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199721009"/>
                  </a:ext>
                </a:extLst>
              </a:tr>
              <a:tr h="1075732">
                <a:tc>
                  <a:txBody>
                    <a:bodyPr/>
                    <a:lstStyle/>
                    <a:p>
                      <a:pPr algn="ctr"/>
                      <a:r>
                        <a:rPr lang="zh-TW" altLang="en-US" b="1" dirty="0">
                          <a:solidFill>
                            <a:schemeClr val="tx1"/>
                          </a:solidFill>
                        </a:rPr>
                        <a:t>技術說明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altLang="zh-TW" dirty="0">
                          <a:solidFill>
                            <a:schemeClr val="tx1"/>
                          </a:solidFill>
                        </a:rPr>
                        <a:t>(</a:t>
                      </a:r>
                      <a:r>
                        <a:rPr lang="zh-TW" altLang="en-US" dirty="0">
                          <a:solidFill>
                            <a:schemeClr val="tx1"/>
                          </a:solidFill>
                        </a:rPr>
                        <a:t>技術摘要及應用現況</a:t>
                      </a:r>
                      <a:r>
                        <a:rPr lang="en-US" altLang="zh-TW" dirty="0">
                          <a:solidFill>
                            <a:schemeClr val="tx1"/>
                          </a:solidFill>
                        </a:rPr>
                        <a:t>)</a:t>
                      </a:r>
                      <a:endParaRPr lang="zh-TW"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altLang="zh-TW" dirty="0">
                          <a:solidFill>
                            <a:schemeClr val="tx1"/>
                          </a:solidFill>
                        </a:rPr>
                        <a:t>(</a:t>
                      </a:r>
                      <a:r>
                        <a:rPr lang="zh-TW" altLang="en-US" dirty="0">
                          <a:solidFill>
                            <a:schemeClr val="tx1"/>
                          </a:solidFill>
                        </a:rPr>
                        <a:t>本技術摘要</a:t>
                      </a:r>
                      <a:r>
                        <a:rPr lang="en-US" altLang="zh-TW" dirty="0">
                          <a:solidFill>
                            <a:schemeClr val="tx1"/>
                          </a:solidFill>
                        </a:rPr>
                        <a:t>)</a:t>
                      </a:r>
                      <a:endParaRPr lang="zh-TW"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0838432"/>
                  </a:ext>
                </a:extLst>
              </a:tr>
              <a:tr h="1075732">
                <a:tc>
                  <a:txBody>
                    <a:bodyPr/>
                    <a:lstStyle/>
                    <a:p>
                      <a:pPr algn="ctr"/>
                      <a:r>
                        <a:rPr lang="zh-TW" altLang="en-US" b="1" dirty="0">
                          <a:solidFill>
                            <a:schemeClr val="tx1"/>
                          </a:solidFill>
                        </a:rPr>
                        <a:t>優勢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altLang="zh-TW" dirty="0">
                          <a:solidFill>
                            <a:schemeClr val="tx1"/>
                          </a:solidFill>
                        </a:rPr>
                        <a:t>(</a:t>
                      </a:r>
                      <a:r>
                        <a:rPr lang="zh-TW" altLang="en-US" dirty="0">
                          <a:solidFill>
                            <a:schemeClr val="tx1"/>
                          </a:solidFill>
                        </a:rPr>
                        <a:t>現有技術優點</a:t>
                      </a:r>
                      <a:r>
                        <a:rPr lang="en-US" altLang="zh-TW" dirty="0">
                          <a:solidFill>
                            <a:schemeClr val="tx1"/>
                          </a:solidFill>
                        </a:rPr>
                        <a:t>)</a:t>
                      </a:r>
                      <a:endParaRPr lang="zh-TW"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altLang="zh-TW" dirty="0">
                          <a:solidFill>
                            <a:schemeClr val="tx1"/>
                          </a:solidFill>
                        </a:rPr>
                        <a:t>(</a:t>
                      </a:r>
                      <a:r>
                        <a:rPr lang="zh-TW" altLang="en-US" dirty="0">
                          <a:solidFill>
                            <a:schemeClr val="tx1"/>
                          </a:solidFill>
                        </a:rPr>
                        <a:t>本技術可改善現有技術的創新說明</a:t>
                      </a:r>
                      <a:r>
                        <a:rPr lang="en-US" altLang="zh-TW" dirty="0">
                          <a:solidFill>
                            <a:schemeClr val="tx1"/>
                          </a:solidFill>
                        </a:rPr>
                        <a:t>)</a:t>
                      </a:r>
                      <a:endParaRPr lang="zh-TW"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7503008"/>
                  </a:ext>
                </a:extLst>
              </a:tr>
              <a:tr h="1075732">
                <a:tc>
                  <a:txBody>
                    <a:bodyPr/>
                    <a:lstStyle/>
                    <a:p>
                      <a:pPr algn="ctr"/>
                      <a:r>
                        <a:rPr lang="zh-TW" altLang="en-US" b="1" dirty="0">
                          <a:solidFill>
                            <a:schemeClr val="tx1"/>
                          </a:solidFill>
                        </a:rPr>
                        <a:t>劣勢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altLang="zh-TW" dirty="0">
                          <a:solidFill>
                            <a:schemeClr val="tx1"/>
                          </a:solidFill>
                        </a:rPr>
                        <a:t>(</a:t>
                      </a:r>
                      <a:r>
                        <a:rPr lang="zh-TW" altLang="en-US" dirty="0">
                          <a:solidFill>
                            <a:schemeClr val="tx1"/>
                          </a:solidFill>
                        </a:rPr>
                        <a:t>現有技術遭遇的困難</a:t>
                      </a:r>
                      <a:r>
                        <a:rPr lang="en-US" altLang="zh-TW" dirty="0">
                          <a:solidFill>
                            <a:schemeClr val="tx1"/>
                          </a:solidFill>
                        </a:rPr>
                        <a:t>)</a:t>
                      </a:r>
                      <a:endParaRPr lang="zh-TW"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altLang="zh-TW" dirty="0">
                          <a:solidFill>
                            <a:schemeClr val="tx1"/>
                          </a:solidFill>
                        </a:rPr>
                        <a:t>(</a:t>
                      </a:r>
                      <a:r>
                        <a:rPr lang="zh-TW" altLang="en-US" dirty="0">
                          <a:solidFill>
                            <a:schemeClr val="tx1"/>
                          </a:solidFill>
                        </a:rPr>
                        <a:t>本技術與現有技術比較之劣勢</a:t>
                      </a:r>
                      <a:r>
                        <a:rPr lang="en-US" altLang="zh-TW" dirty="0">
                          <a:solidFill>
                            <a:schemeClr val="tx1"/>
                          </a:solidFill>
                        </a:rPr>
                        <a:t>)</a:t>
                      </a:r>
                      <a:endParaRPr lang="zh-TW"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22972507"/>
                  </a:ext>
                </a:extLst>
              </a:tr>
              <a:tr h="385905">
                <a:tc gridSpan="3">
                  <a:txBody>
                    <a:bodyPr/>
                    <a:lstStyle/>
                    <a:p>
                      <a:pPr algn="ctr"/>
                      <a:r>
                        <a:rPr lang="zh-TW" altLang="en-US" b="1" dirty="0">
                          <a:solidFill>
                            <a:schemeClr val="tx1"/>
                          </a:solidFill>
                        </a:rPr>
                        <a:t>本技術發展機會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46413479"/>
                  </a:ext>
                </a:extLst>
              </a:tr>
              <a:tr h="1075732">
                <a:tc gridSpan="3">
                  <a:txBody>
                    <a:bodyPr/>
                    <a:lstStyle/>
                    <a:p>
                      <a:pPr algn="l"/>
                      <a:r>
                        <a:rPr lang="en-US" altLang="zh-TW" dirty="0">
                          <a:solidFill>
                            <a:schemeClr val="tx1"/>
                          </a:solidFill>
                        </a:rPr>
                        <a:t>(</a:t>
                      </a:r>
                      <a:r>
                        <a:rPr lang="zh-TW" altLang="en-US" dirty="0">
                          <a:solidFill>
                            <a:schemeClr val="tx1"/>
                          </a:solidFill>
                        </a:rPr>
                        <a:t>本技術發展優勢及可行性</a:t>
                      </a:r>
                      <a:r>
                        <a:rPr lang="en-US" altLang="zh-TW" dirty="0">
                          <a:solidFill>
                            <a:schemeClr val="tx1"/>
                          </a:solidFill>
                        </a:rPr>
                        <a:t>)</a:t>
                      </a:r>
                      <a:endParaRPr lang="zh-TW"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zh-TW"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77538341"/>
                  </a:ext>
                </a:extLst>
              </a:tr>
            </a:tbl>
          </a:graphicData>
        </a:graphic>
      </p:graphicFrame>
      <p:sp>
        <p:nvSpPr>
          <p:cNvPr id="4" name="投影片編號版面配置區 3">
            <a:extLst>
              <a:ext uri="{FF2B5EF4-FFF2-40B4-BE49-F238E27FC236}">
                <a16:creationId xmlns:a16="http://schemas.microsoft.com/office/drawing/2014/main" id="{2EE71A06-EE7D-43E7-814E-1F0AE905C791}"/>
              </a:ext>
            </a:extLst>
          </p:cNvPr>
          <p:cNvSpPr>
            <a:spLocks noGrp="1"/>
          </p:cNvSpPr>
          <p:nvPr>
            <p:ph type="sldNum" sz="quarter" idx="12"/>
          </p:nvPr>
        </p:nvSpPr>
        <p:spPr/>
        <p:txBody>
          <a:bodyPr/>
          <a:lstStyle/>
          <a:p>
            <a:fld id="{93CAC1FF-0C72-4589-B85C-B7F0797C7CB6}" type="slidenum">
              <a:rPr lang="zh-TW" altLang="en-US" smtClean="0"/>
              <a:t>8</a:t>
            </a:fld>
            <a:endParaRPr lang="zh-TW" altLang="en-US" dirty="0"/>
          </a:p>
        </p:txBody>
      </p:sp>
    </p:spTree>
    <p:extLst>
      <p:ext uri="{BB962C8B-B14F-4D97-AF65-F5344CB8AC3E}">
        <p14:creationId xmlns:p14="http://schemas.microsoft.com/office/powerpoint/2010/main" val="2827590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15E5CD1-CD73-45B6-B99C-6FE080C12DAC}"/>
              </a:ext>
            </a:extLst>
          </p:cNvPr>
          <p:cNvSpPr>
            <a:spLocks noGrp="1"/>
          </p:cNvSpPr>
          <p:nvPr>
            <p:ph type="title"/>
          </p:nvPr>
        </p:nvSpPr>
        <p:spPr/>
        <p:txBody>
          <a:bodyPr/>
          <a:lstStyle/>
          <a:p>
            <a:r>
              <a:rPr lang="zh-TW" altLang="en-US" dirty="0"/>
              <a:t>本技術目前研發進度</a:t>
            </a:r>
          </a:p>
        </p:txBody>
      </p:sp>
      <p:sp>
        <p:nvSpPr>
          <p:cNvPr id="3" name="內容版面配置區 2">
            <a:extLst>
              <a:ext uri="{FF2B5EF4-FFF2-40B4-BE49-F238E27FC236}">
                <a16:creationId xmlns:a16="http://schemas.microsoft.com/office/drawing/2014/main" id="{B9F9D68F-2C50-4952-974F-4427AA79E0D4}"/>
              </a:ext>
            </a:extLst>
          </p:cNvPr>
          <p:cNvSpPr>
            <a:spLocks noGrp="1"/>
          </p:cNvSpPr>
          <p:nvPr>
            <p:ph idx="1"/>
          </p:nvPr>
        </p:nvSpPr>
        <p:spPr/>
        <p:txBody>
          <a:bodyPr/>
          <a:lstStyle/>
          <a:p>
            <a:r>
              <a:rPr lang="en-US" altLang="zh-TW" dirty="0">
                <a:latin typeface="微軟正黑體" panose="020B0604030504040204" pitchFamily="34" charset="-120"/>
              </a:rPr>
              <a:t>Note:</a:t>
            </a:r>
            <a:r>
              <a:rPr lang="zh-TW" altLang="en-US" dirty="0">
                <a:latin typeface="微軟正黑體" panose="020B0604030504040204" pitchFamily="34" charset="-120"/>
              </a:rPr>
              <a:t> 請提出目前之研究成果</a:t>
            </a:r>
            <a:r>
              <a:rPr lang="en-US" altLang="zh-TW" dirty="0">
                <a:latin typeface="微軟正黑體" panose="020B0604030504040204" pitchFamily="34" charset="-120"/>
              </a:rPr>
              <a:t> (</a:t>
            </a:r>
            <a:r>
              <a:rPr lang="zh-TW" altLang="en-US" dirty="0">
                <a:latin typeface="微軟正黑體" panose="020B0604030504040204" pitchFamily="34" charset="-120"/>
              </a:rPr>
              <a:t>以圖或表等研究數據表示</a:t>
            </a:r>
            <a:r>
              <a:rPr lang="en-US" altLang="zh-TW" dirty="0">
                <a:latin typeface="微軟正黑體" panose="020B0604030504040204" pitchFamily="34" charset="-120"/>
              </a:rPr>
              <a:t>)</a:t>
            </a:r>
            <a:endParaRPr lang="zh-TW" altLang="en-US" dirty="0">
              <a:latin typeface="微軟正黑體" panose="020B0604030504040204" pitchFamily="34" charset="-120"/>
            </a:endParaRPr>
          </a:p>
          <a:p>
            <a:endParaRPr lang="zh-TW" altLang="en-US" dirty="0"/>
          </a:p>
        </p:txBody>
      </p:sp>
      <p:sp>
        <p:nvSpPr>
          <p:cNvPr id="4" name="投影片編號版面配置區 3">
            <a:extLst>
              <a:ext uri="{FF2B5EF4-FFF2-40B4-BE49-F238E27FC236}">
                <a16:creationId xmlns:a16="http://schemas.microsoft.com/office/drawing/2014/main" id="{2EE71A06-EE7D-43E7-814E-1F0AE905C791}"/>
              </a:ext>
            </a:extLst>
          </p:cNvPr>
          <p:cNvSpPr>
            <a:spLocks noGrp="1"/>
          </p:cNvSpPr>
          <p:nvPr>
            <p:ph type="sldNum" sz="quarter" idx="12"/>
          </p:nvPr>
        </p:nvSpPr>
        <p:spPr/>
        <p:txBody>
          <a:bodyPr/>
          <a:lstStyle/>
          <a:p>
            <a:fld id="{93CAC1FF-0C72-4589-B85C-B7F0797C7CB6}" type="slidenum">
              <a:rPr lang="zh-TW" altLang="en-US" smtClean="0"/>
              <a:t>9</a:t>
            </a:fld>
            <a:endParaRPr lang="zh-TW" altLang="en-US" dirty="0"/>
          </a:p>
        </p:txBody>
      </p:sp>
    </p:spTree>
    <p:extLst>
      <p:ext uri="{BB962C8B-B14F-4D97-AF65-F5344CB8AC3E}">
        <p14:creationId xmlns:p14="http://schemas.microsoft.com/office/powerpoint/2010/main" val="302145926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自訂 1">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442</TotalTime>
  <Words>1206</Words>
  <Application>Microsoft Office PowerPoint</Application>
  <PresentationFormat>寬螢幕</PresentationFormat>
  <Paragraphs>168</Paragraphs>
  <Slides>16</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16</vt:i4>
      </vt:variant>
    </vt:vector>
  </HeadingPairs>
  <TitlesOfParts>
    <vt:vector size="21" baseType="lpstr">
      <vt:lpstr>微軟正黑體</vt:lpstr>
      <vt:lpstr>Arial</vt:lpstr>
      <vt:lpstr>Calibri</vt:lpstr>
      <vt:lpstr>Wingdings</vt:lpstr>
      <vt:lpstr>Office 佈景主題</vt:lpstr>
      <vt:lpstr>PowerPoint 簡報</vt:lpstr>
      <vt:lpstr>本頁為說明頁，看完即可刪除</vt:lpstr>
      <vt:lpstr>團隊成員</vt:lpstr>
      <vt:lpstr>TPP- Target Product Profile</vt:lpstr>
      <vt:lpstr>未滿足之臨床需求</vt:lpstr>
      <vt:lpstr>潛力市場規模分析</vt:lpstr>
      <vt:lpstr>技術產品背景介紹</vt:lpstr>
      <vt:lpstr>與市場現有技術之比較</vt:lpstr>
      <vt:lpstr>本技術目前研發進度</vt:lpstr>
      <vt:lpstr>本技術智財保護現況</vt:lpstr>
      <vt:lpstr>過去五年內相關之產學、專利、技轉績效</vt:lpstr>
      <vt:lpstr>本技術預期目標</vt:lpstr>
      <vt:lpstr>查核點項目</vt:lpstr>
      <vt:lpstr>預估申請經費與項目</vt:lpstr>
      <vt:lpstr>附件 </vt:lpstr>
      <vt:lpstr>謝謝聆聽  敬請指導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佩萱 Judy 周</dc:creator>
  <cp:lastModifiedBy>佩萱 Judy 周</cp:lastModifiedBy>
  <cp:revision>67</cp:revision>
  <dcterms:created xsi:type="dcterms:W3CDTF">2021-04-01T06:08:50Z</dcterms:created>
  <dcterms:modified xsi:type="dcterms:W3CDTF">2022-03-24T03:55:24Z</dcterms:modified>
</cp:coreProperties>
</file>