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72" r:id="rId2"/>
    <p:sldId id="277" r:id="rId3"/>
    <p:sldId id="280" r:id="rId4"/>
    <p:sldId id="281" r:id="rId5"/>
    <p:sldId id="278" r:id="rId6"/>
    <p:sldId id="292" r:id="rId7"/>
    <p:sldId id="276" r:id="rId8"/>
    <p:sldId id="293" r:id="rId9"/>
    <p:sldId id="296" r:id="rId10"/>
    <p:sldId id="475" r:id="rId11"/>
    <p:sldId id="476" r:id="rId12"/>
    <p:sldId id="478" r:id="rId13"/>
    <p:sldId id="468" r:id="rId14"/>
  </p:sldIdLst>
  <p:sldSz cx="12192000" cy="6858000"/>
  <p:notesSz cx="6734175" cy="98679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21" autoAdjust="0"/>
    <p:restoredTop sz="96834" autoAdjust="0"/>
  </p:normalViewPr>
  <p:slideViewPr>
    <p:cSldViewPr snapToGrid="0">
      <p:cViewPr varScale="1">
        <p:scale>
          <a:sx n="97" d="100"/>
          <a:sy n="97" d="100"/>
        </p:scale>
        <p:origin x="92" y="1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142" cy="4951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475" y="1"/>
            <a:ext cx="2918142" cy="4951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2022年1月25日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372793"/>
            <a:ext cx="2918142" cy="49510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475" y="9372793"/>
            <a:ext cx="2918142" cy="49510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142" cy="4951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14475" y="1"/>
            <a:ext cx="2918142" cy="4951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2022年1月25日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8200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3418" y="4748927"/>
            <a:ext cx="5387340" cy="3885486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1" y="9372793"/>
            <a:ext cx="2918142" cy="49510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14475" y="9372793"/>
            <a:ext cx="2918142" cy="49510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4241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4021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988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73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055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4577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1596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1D858614-A53B-47A3-ABDB-4679BE904D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73B447E-F282-47FA-8B62-72AE592058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670212-C92F-4FEA-A238-107A2B2A1DCD}"/>
              </a:ext>
            </a:extLst>
          </p:cNvPr>
          <p:cNvSpPr txBox="1"/>
          <p:nvPr/>
        </p:nvSpPr>
        <p:spPr>
          <a:xfrm>
            <a:off x="3814478" y="9372790"/>
            <a:ext cx="2918140" cy="4951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754" tIns="45377" rIns="90754" bIns="45377" anchor="b" anchorCtr="0" compatLnSpc="1">
            <a:noAutofit/>
          </a:bodyPr>
          <a:lstStyle/>
          <a:p>
            <a:pPr algn="r" defTabSz="9075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B1F84A-7670-48DF-934D-E795596FB521}" type="slidenum">
              <a:pPr algn="r" defTabSz="907542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en-US" sz="1200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750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235FE9C4-59B4-4AD9-BCAF-FF66D1DF51F3}" type="datetime2">
              <a:rPr lang="zh-TW" altLang="en-US" smtClean="0"/>
              <a:t>2022年1月25日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BC55C2-BE8A-4EAF-A1D4-80EA2610B397}" type="datetime2">
              <a:rPr lang="zh-TW" altLang="en-US" smtClean="0"/>
              <a:t>2022年1月25日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8E740C7-CDC9-4AAD-B965-D6F26E788320}" type="datetime2">
              <a:rPr lang="zh-TW" altLang="en-US" smtClean="0"/>
              <a:t>2022年1月25日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AD936DE-5D38-46D0-9BE5-8BA3B33416FE}" type="datetime2">
              <a:rPr lang="zh-TW" altLang="en-US" smtClean="0"/>
              <a:t>2022年1月25日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F2A899C-F004-405A-BF83-560E224F35FE}" type="datetime2">
              <a:rPr lang="zh-TW" altLang="en-US" smtClean="0"/>
              <a:t>2022年1月25日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1790E788-03C8-40B7-8AE9-C9ECC294DED5}" type="datetime2">
              <a:rPr lang="zh-TW" altLang="en-US" smtClean="0"/>
              <a:t>2022年1月25日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98E7B6-A385-4EF7-8B94-B57AC5684D4E}" type="datetime2">
              <a:rPr lang="zh-TW" altLang="en-US" smtClean="0"/>
              <a:t>2022年1月25日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17AACFF-4F19-463F-A028-C64F0959348B}" type="datetime2">
              <a:rPr lang="zh-TW" altLang="en-US" smtClean="0"/>
              <a:t>2022年1月25日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5A6F7E3-D9D2-40AE-B28C-D99082FA967D}" type="datetime2">
              <a:rPr lang="zh-TW" altLang="en-US" smtClean="0"/>
              <a:t>2022年1月25日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885C29E-EC4B-4879-995C-442C7161D43F}" type="datetime2">
              <a:rPr lang="zh-TW" altLang="en-US" smtClean="0"/>
              <a:t>2022年1月25日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F1490183-26AB-417D-892D-5B3EB964CA44}" type="datetime2">
              <a:rPr lang="zh-TW" altLang="en-US" smtClean="0"/>
              <a:t>2022年1月25日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/>
              <a:t>第二層</a:t>
            </a:r>
          </a:p>
          <a:p>
            <a:pPr lvl="2" rtl="0" eaLnBrk="1" latinLnBrk="0" hangingPunct="1"/>
            <a:r>
              <a:rPr lang="zh-TW" altLang="en-US" noProof="0" dirty="0"/>
              <a:t>第三層</a:t>
            </a:r>
          </a:p>
          <a:p>
            <a:pPr lvl="3" rtl="0" eaLnBrk="1" latinLnBrk="0" hangingPunct="1"/>
            <a:r>
              <a:rPr lang="zh-TW" altLang="en-US" noProof="0" dirty="0"/>
              <a:t>第四層</a:t>
            </a:r>
          </a:p>
          <a:p>
            <a:pPr lvl="4" rtl="0" eaLnBrk="1" latinLnBrk="0" hangingPunct="1"/>
            <a:r>
              <a:rPr lang="zh-TW" altLang="en-US" noProof="0" dirty="0"/>
              <a:t>第五層</a:t>
            </a:r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27BCDE31-A98F-4AB2-B770-3D9816FB769F}" type="datetime2">
              <a:rPr lang="zh-TW" altLang="en-US" smtClean="0"/>
              <a:t>2022年1月25日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1541" y="899884"/>
            <a:ext cx="10865759" cy="68942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111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年第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2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梯次科研創業計畫個案構想書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萌芽案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  <a:sym typeface="新細明體" panose="02020500000000000000" pitchFamily="18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602514" y="4592879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申請機構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國立○○大學</a:t>
            </a:r>
            <a:endParaRPr lang="en-US" altLang="zh-TW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個案計畫主持人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        共同主持人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555605" y="232865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○○○○○○○○○○○○○○</a:t>
            </a:r>
            <a:endParaRPr lang="en-US" altLang="zh-TW" sz="5000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○○個案</a:t>
            </a: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8864165" y="6277428"/>
            <a:ext cx="2340863" cy="580572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2500" b="1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111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年○月○日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4487916" y="6331481"/>
            <a:ext cx="2911366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本構想書請勿超過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 err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8886865-B1DE-49EA-9689-5AB41B737406}"/>
              </a:ext>
            </a:extLst>
          </p:cNvPr>
          <p:cNvSpPr txBox="1"/>
          <p:nvPr/>
        </p:nvSpPr>
        <p:spPr>
          <a:xfrm>
            <a:off x="25400" y="4997912"/>
            <a:ext cx="49657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近三年內是否有執行其他研究計畫</a:t>
            </a:r>
            <a:b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</a:b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□是，請務必填寫附件表格；□否</a:t>
            </a:r>
            <a:endParaRPr lang="en-US" altLang="zh-TW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本計畫是否同時有其他單位提供補助項目</a:t>
            </a:r>
            <a:b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</a:b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□否；□是，請於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五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個案經費表揭露說明</a:t>
            </a:r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0BD1E987-C99D-4B2A-B920-4650E171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1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10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04825" y="2379651"/>
          <a:ext cx="11161460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4613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33326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32619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8362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6679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1171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54585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375873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16208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5623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I599752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國立台灣大學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15270" y="4841931"/>
          <a:ext cx="11161460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4613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33326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32619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8362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6679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1171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54585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375873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16208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5623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I599752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國立台灣大學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已申請未核准之專利清單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5078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已核准之專利清單</a:t>
            </a:r>
          </a:p>
        </p:txBody>
      </p:sp>
    </p:spTree>
    <p:extLst>
      <p:ext uri="{BB962C8B-B14F-4D97-AF65-F5344CB8AC3E}">
        <p14:creationId xmlns:p14="http://schemas.microsoft.com/office/powerpoint/2010/main" val="26582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11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04825" y="2379651"/>
          <a:ext cx="11077574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34513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761746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2649196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2166125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36599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技術內容開發人員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未來使用於新創公司之模式自評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15270" y="4841931"/>
          <a:ext cx="11067129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2235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751889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15368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42587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112804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631811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864506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170237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預計申請時間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未來認列發明人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尚未申請，但計畫執行期間內將會申請之專利清單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456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營業秘密自評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若無則免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329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2CD7B-7AD3-4487-960F-B708ABB0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5105"/>
            <a:ext cx="10972800" cy="114300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</a:rPr>
              <a:t>之說明</a:t>
            </a:r>
            <a:r>
              <a:rPr lang="en-US" altLang="zh-TW" sz="4000" b="1" dirty="0">
                <a:solidFill>
                  <a:schemeClr val="tx2"/>
                </a:solidFill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</a:rPr>
              <a:t>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128C2F-D94B-481E-A532-ECD6254B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06" y="1506855"/>
            <a:ext cx="10972800" cy="438912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跨單位及共同發明人協議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若有智財共有之情形，應取得通過補助個案需運用智財權所有發明人之權益分配協議，及共有單位之智財協議</a:t>
            </a:r>
            <a:r>
              <a:rPr lang="en-US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包含同意由執行機構統籌處理技術作價、在執行機構技術股分配比例內約定雙方技術股占比等</a:t>
            </a:r>
            <a:r>
              <a:rPr lang="en-US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，並提出</a:t>
            </a:r>
            <a:r>
              <a:rPr lang="zh-TW" altLang="zh-TW" sz="1800" b="1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證明文件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，於個案出場時依前揭協議進行技術股分配事宜。</a:t>
            </a:r>
            <a:endParaRPr lang="en-US" altLang="zh-TW" sz="1800" dirty="0">
              <a:effectLst/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8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此證明文件請上傳於申請系統中</a:t>
            </a:r>
            <a:endParaRPr lang="zh-TW" altLang="en-US" sz="1800" b="1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347875-3C1A-4198-84FD-401CF58F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593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1143000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附件三、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論文調查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0033"/>
            <a:ext cx="11182350" cy="1307320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核心技術相關之關鍵論文，請條列說明，至多五篇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380978"/>
              </p:ext>
            </p:extLst>
          </p:nvPr>
        </p:nvGraphicFramePr>
        <p:xfrm>
          <a:off x="703700" y="2665865"/>
          <a:ext cx="10878700" cy="2563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76432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974135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71682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604742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87068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246464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論文主要作者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（按原出版之次序，通訊作者請加註*）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出版年、月份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期刊名稱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（專書出版社）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起迄頁數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獲補助</a:t>
                      </a:r>
                    </a:p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科技部計畫編號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14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03423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86318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22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「具原創性之重大研發成果」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原創性核心技術說明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重大研發成果證明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請提出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相關實驗數據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，並填寫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附件智財與論文說明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可形成先期產業或重塑原有產業價值鏈之分析與說明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8BB805E-5D6A-4DD2-8694-51676E4F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「研發成果商品化規劃」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提出技術發展里程碑，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TW" altLang="en-US" sz="2000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核心技術可行性驗證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原型機發展與相關法規認證等執行規劃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057A0B1-1BD5-44E6-9788-BD4069A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833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>
          <a:xfrm>
            <a:off x="609599" y="1935480"/>
            <a:ext cx="11420475" cy="4389120"/>
          </a:xfrm>
        </p:spPr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產品市場供應鏈上下游分析與商品化</a:t>
            </a:r>
            <a:r>
              <a:rPr lang="zh-TW" altLang="zh-TW" sz="2500" b="1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000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說明產品市場供應鏈上下游、競爭者分析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及產品競爭優勢等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含產品發展、市場進入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請說明先期使用者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(lead user)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使用意願分析與商業模式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en-US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6D08A25-F67C-43D5-A0D9-221F37F4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1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「商業發展里程碑」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請說明商業發展里程碑及階段性各階段預期完成之目標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806EE65-74A9-4BED-841E-F0E64EF8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zh-TW" sz="4000" b="1" dirty="0"/>
              <a:t>(</a:t>
            </a:r>
            <a:r>
              <a:rPr lang="zh-TW" altLang="en-US" sz="4000" b="1" dirty="0"/>
              <a:t>三</a:t>
            </a:r>
            <a:r>
              <a:rPr lang="en-US" altLang="zh-TW" sz="4000" b="1" dirty="0"/>
              <a:t>)</a:t>
            </a:r>
            <a:r>
              <a:rPr lang="zh-TW" altLang="en-US" sz="4000" b="1" dirty="0"/>
              <a:t>創業團隊組成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請說明預計新創團隊之成員與職掌（務必包括計畫主持人、技術開發人員、具業界經驗商業發展人員）</a:t>
            </a:r>
            <a:endParaRPr lang="zh-TW" altLang="en-US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E553B3D-D634-4775-A384-66F0B9D3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41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6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標楷體" panose="03000509000000000000" pitchFamily="65" charset="-120"/>
              </a:rPr>
              <a:t>(</a:t>
            </a:r>
            <a:r>
              <a:rPr lang="zh-TW" altLang="en-US" sz="4000" b="1" dirty="0">
                <a:latin typeface="標楷體" panose="03000509000000000000" pitchFamily="65" charset="-120"/>
              </a:rPr>
              <a:t>四</a:t>
            </a:r>
            <a:r>
              <a:rPr lang="en-US" altLang="zh-TW" sz="4000" b="1" dirty="0">
                <a:latin typeface="標楷體" panose="03000509000000000000" pitchFamily="65" charset="-120"/>
              </a:rPr>
              <a:t>)</a:t>
            </a:r>
            <a:r>
              <a:rPr lang="zh-TW" altLang="en-US" sz="4000" b="1" dirty="0">
                <a:latin typeface="標楷體" panose="03000509000000000000" pitchFamily="65" charset="-120"/>
              </a:rPr>
              <a:t>自提查核點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graphicFrame>
        <p:nvGraphicFramePr>
          <p:cNvPr id="5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263499"/>
              </p:ext>
            </p:extLst>
          </p:nvPr>
        </p:nvGraphicFramePr>
        <p:xfrm>
          <a:off x="408000" y="1713187"/>
          <a:ext cx="11376000" cy="4790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224">
                  <a:extLst>
                    <a:ext uri="{9D8B030D-6E8A-4147-A177-3AD203B41FA5}">
                      <a16:colId xmlns:a16="http://schemas.microsoft.com/office/drawing/2014/main" val="2376695215"/>
                    </a:ext>
                  </a:extLst>
                </a:gridCol>
                <a:gridCol w="7576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997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底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069967"/>
                  </a:ext>
                </a:extLst>
              </a:tr>
              <a:tr h="9369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75163"/>
                  </a:ext>
                </a:extLst>
              </a:tr>
              <a:tr h="1260349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期末查核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06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底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3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17396056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E626A8E-87B6-4DB9-8D7F-5E90696F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13612"/>
            <a:ext cx="10972800" cy="780188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五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個案經費說明 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除拔尖案外，請勿超過八百萬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此會議目標的簡要概述：</a:t>
            </a:r>
          </a:p>
          <a:p>
            <a:pPr lvl="1"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議程</a:t>
            </a:r>
          </a:p>
          <a:p>
            <a:pPr lvl="1"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預期結果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298904"/>
              </p:ext>
            </p:extLst>
          </p:nvPr>
        </p:nvGraphicFramePr>
        <p:xfrm>
          <a:off x="533400" y="1226410"/>
          <a:ext cx="11306628" cy="4924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4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8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補助項目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\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執行年次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" algn="ctr" defTabSz="717550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月至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備註：</a:t>
                      </a:r>
                      <a:endParaRPr lang="zh-TW" sz="20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697230" algn="l"/>
                          <a:tab pos="138747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業務費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alt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214">
                <a:tc>
                  <a:txBody>
                    <a:bodyPr/>
                    <a:lstStyle/>
                    <a:p>
                      <a:pPr marL="140970" algn="l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tabLst>
                          <a:tab pos="454660" algn="l"/>
                          <a:tab pos="768350" algn="l"/>
                          <a:tab pos="1083945" algn="l"/>
                          <a:tab pos="1399540" algn="l"/>
                        </a:tabLs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en-US" sz="2000" b="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研究人力費</a:t>
                      </a:r>
                      <a:endParaRPr lang="zh-TW" sz="2000" b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-6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例如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專任人員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全職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BP</a:t>
                      </a:r>
                      <a:r>
                        <a:rPr kumimoji="0" lang="zh-TW" altLang="en-US" sz="15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人員</a:t>
                      </a:r>
                      <a:r>
                        <a:rPr kumimoji="0" lang="en-US" altLang="zh-TW" sz="15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、兼任人員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名、國外顧問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○○單位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286">
                <a:tc>
                  <a:txBody>
                    <a:bodyPr/>
                    <a:lstStyle/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耗材、物品、圖書、研究 </a:t>
                      </a:r>
                      <a:b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設備使用費及雜項費用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21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研究設備費</a:t>
                      </a:r>
                      <a:endParaRPr lang="zh-TW" sz="2000" b="1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原則不予編列，有特殊需求請於會議審時提出，經委員審查同意方可例外編列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國外差旅費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3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本項若為團隊發展新創必要需求，請詳述規劃地點與內容及執行效益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142240" algn="l">
                        <a:lnSpc>
                          <a:spcPct val="100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(1).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移地研究或參訪差旅費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130175" algn="l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(2).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國際合作研究出國差旅費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678815" algn="l"/>
                          <a:tab pos="137985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管理費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143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77950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	計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2C6DF8E9-49DA-4756-9C02-7C2E07EC02AC}"/>
              </a:ext>
            </a:extLst>
          </p:cNvPr>
          <p:cNvSpPr/>
          <p:nvPr/>
        </p:nvSpPr>
        <p:spPr>
          <a:xfrm>
            <a:off x="533400" y="6182314"/>
            <a:ext cx="11214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本計畫如同時有申請機構或其他單位（含國內外、大陸地區及港澳）補助項目，請務必於備註欄揭露配合單位名稱、補助項目、補助金額及配合年次等資訊，並請檢附相關證明文件（無配合補助項目者免填） 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C4969C-8D0E-4BD5-8862-8C970F88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144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>
            <a:extLst>
              <a:ext uri="{FF2B5EF4-FFF2-40B4-BE49-F238E27FC236}">
                <a16:creationId xmlns:a16="http://schemas.microsoft.com/office/drawing/2014/main" id="{3369C4D0-D0E2-4C04-9470-877ACDA9FA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303553"/>
            <a:ext cx="10972800" cy="1143000"/>
          </a:xfrm>
        </p:spPr>
        <p:txBody>
          <a:bodyPr/>
          <a:lstStyle/>
          <a:p>
            <a:pPr lvl="0"/>
            <a:r>
              <a:rPr lang="zh-TW" altLang="en-US" sz="4000" b="1" dirty="0">
                <a:latin typeface="新細明體" pitchFamily="18"/>
              </a:rPr>
              <a:t>附件一、</a:t>
            </a:r>
            <a:r>
              <a:rPr lang="zh-TW" sz="4000" b="1" dirty="0">
                <a:latin typeface="新細明體" pitchFamily="18"/>
              </a:rPr>
              <a:t>過去</a:t>
            </a:r>
            <a:r>
              <a:rPr lang="zh-TW" altLang="en-US" sz="4000" b="1" dirty="0">
                <a:latin typeface="新細明體" pitchFamily="18"/>
              </a:rPr>
              <a:t>三</a:t>
            </a:r>
            <a:r>
              <a:rPr lang="zh-TW" sz="4000" b="1" dirty="0">
                <a:latin typeface="新細明體" pitchFamily="18"/>
              </a:rPr>
              <a:t>年計畫補助狀況</a:t>
            </a:r>
          </a:p>
        </p:txBody>
      </p: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E8A2F988-6BE9-4A47-9703-00B5C9B35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331920"/>
              </p:ext>
            </p:extLst>
          </p:nvPr>
        </p:nvGraphicFramePr>
        <p:xfrm>
          <a:off x="443928" y="2083820"/>
          <a:ext cx="11278175" cy="388406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3370624">
                  <a:extLst>
                    <a:ext uri="{9D8B030D-6E8A-4147-A177-3AD203B41FA5}">
                      <a16:colId xmlns:a16="http://schemas.microsoft.com/office/drawing/2014/main" val="1315090106"/>
                    </a:ext>
                  </a:extLst>
                </a:gridCol>
                <a:gridCol w="1124583">
                  <a:extLst>
                    <a:ext uri="{9D8B030D-6E8A-4147-A177-3AD203B41FA5}">
                      <a16:colId xmlns:a16="http://schemas.microsoft.com/office/drawing/2014/main" val="1938940150"/>
                    </a:ext>
                  </a:extLst>
                </a:gridCol>
                <a:gridCol w="1325788">
                  <a:extLst>
                    <a:ext uri="{9D8B030D-6E8A-4147-A177-3AD203B41FA5}">
                      <a16:colId xmlns:a16="http://schemas.microsoft.com/office/drawing/2014/main" val="336208387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216155438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482727949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524465944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730413384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3921663332"/>
                    </a:ext>
                  </a:extLst>
                </a:gridCol>
              </a:tblGrid>
              <a:tr h="1121667"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計畫名稱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（本部補助者請註明編號）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計畫內擔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任之工作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起迄年月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補助或委託機構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執行情形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預期</a:t>
                      </a: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設定</a:t>
                      </a:r>
                      <a:endParaRPr lang="en-US" sz="1600" b="1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(</a:t>
                      </a: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若無則填寫無</a:t>
                      </a: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)</a:t>
                      </a:r>
                      <a:endParaRPr lang="zh-TW" sz="1600" b="1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實際</a:t>
                      </a:r>
                      <a:r>
                        <a:rPr lang="en-US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達成情形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核定經費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總額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1246924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○○○○○○○○○個案</a:t>
                      </a: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(106-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-)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主持人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科技部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已結案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執行中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000,000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5619225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090097286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69217270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4113600021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334643790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654357718"/>
                  </a:ext>
                </a:extLst>
              </a:tr>
            </a:tbl>
          </a:graphicData>
        </a:graphic>
      </p:graphicFrame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5CC6F3A7-AC4E-4162-BEE7-2BE38B177FB0}"/>
              </a:ext>
            </a:extLst>
          </p:cNvPr>
          <p:cNvSpPr txBox="1">
            <a:spLocks/>
          </p:cNvSpPr>
          <p:nvPr/>
        </p:nvSpPr>
        <p:spPr>
          <a:xfrm>
            <a:off x="7803575" y="983889"/>
            <a:ext cx="4202038" cy="4274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 各學門自由型計畫無須填寫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KPI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B2F7295-4AB9-4663-9983-261AAB4EF606}"/>
              </a:ext>
            </a:extLst>
          </p:cNvPr>
          <p:cNvSpPr txBox="1"/>
          <p:nvPr/>
        </p:nvSpPr>
        <p:spPr>
          <a:xfrm>
            <a:off x="800099" y="1473086"/>
            <a:ext cx="10591800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請務必詳實填寫近三年所有研究計畫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含國內外、大陸地區及港澳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，不限於執行本部計畫者。若涉及國外、大陸地區及港澳，請依各該主管機關相關法令規定辦理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D4484F0-57BF-45CC-9E58-8209F1A6AC02}"/>
              </a:ext>
            </a:extLst>
          </p:cNvPr>
          <p:cNvSpPr txBox="1"/>
          <p:nvPr/>
        </p:nvSpPr>
        <p:spPr>
          <a:xfrm>
            <a:off x="583628" y="6083300"/>
            <a:ext cx="943667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註：上表計畫補助狀況請務必同步於本部學術研發服務網更新，以利查對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08C886F-77EB-45DA-8751-5D42D83A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9</a:t>
            </a:fld>
            <a:endParaRPr lang="zh-TW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1566</TotalTime>
  <Words>1348</Words>
  <Application>Microsoft Office PowerPoint</Application>
  <PresentationFormat>寬螢幕</PresentationFormat>
  <Paragraphs>204</Paragraphs>
  <Slides>13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5" baseType="lpstr">
      <vt:lpstr>Microsoft JhengHei Light</vt:lpstr>
      <vt:lpstr>Microsoft JhengHei UI</vt:lpstr>
      <vt:lpstr>細明體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腦力激盪簡報</vt:lpstr>
      <vt:lpstr>111年第2梯次科研創業計畫個案構想書(萌芽案)</vt:lpstr>
      <vt:lpstr>(一)核心技術原創性及技術發展里程碑</vt:lpstr>
      <vt:lpstr>(一)核心技術原創性及技術發展里程碑</vt:lpstr>
      <vt:lpstr>(二)商業發展規劃 </vt:lpstr>
      <vt:lpstr>(二)商業發展規劃 </vt:lpstr>
      <vt:lpstr>(三)創業團隊組成</vt:lpstr>
      <vt:lpstr>(四)自提查核點</vt:lpstr>
      <vt:lpstr>(五)個案經費說明 (除拔尖案外，請勿超過八百萬)</vt:lpstr>
      <vt:lpstr>附件一、過去三年計畫補助狀況</vt:lpstr>
      <vt:lpstr>附件二、本計畫「智財調查」之說明</vt:lpstr>
      <vt:lpstr>附件二、本計畫「智財調查」之說明(續)</vt:lpstr>
      <vt:lpstr>附件二、本計畫「智財調查」之說明(續)</vt:lpstr>
      <vt:lpstr>附件三、本計畫「論文調查」之說明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107年萌芽計畫主動徵件個案審查會議</dc:title>
  <dc:creator>葉愷芸</dc:creator>
  <cp:lastModifiedBy>Yi Zhen Huang (黃壹貞)</cp:lastModifiedBy>
  <cp:revision>110</cp:revision>
  <cp:lastPrinted>2021-03-25T07:47:47Z</cp:lastPrinted>
  <dcterms:created xsi:type="dcterms:W3CDTF">2018-06-20T05:53:52Z</dcterms:created>
  <dcterms:modified xsi:type="dcterms:W3CDTF">2022-01-25T01:26:57Z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