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7" r:id="rId3"/>
    <p:sldId id="280" r:id="rId4"/>
    <p:sldId id="281" r:id="rId5"/>
    <p:sldId id="460" r:id="rId6"/>
    <p:sldId id="466" r:id="rId7"/>
    <p:sldId id="278" r:id="rId8"/>
    <p:sldId id="467" r:id="rId9"/>
    <p:sldId id="461" r:id="rId10"/>
    <p:sldId id="292" r:id="rId11"/>
    <p:sldId id="276" r:id="rId12"/>
    <p:sldId id="293" r:id="rId13"/>
    <p:sldId id="473" r:id="rId14"/>
    <p:sldId id="295" r:id="rId15"/>
    <p:sldId id="474" r:id="rId16"/>
    <p:sldId id="475" r:id="rId17"/>
    <p:sldId id="468" r:id="rId18"/>
    <p:sldId id="469" r:id="rId19"/>
    <p:sldId id="470" r:id="rId20"/>
    <p:sldId id="471" r:id="rId21"/>
    <p:sldId id="472" r:id="rId22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  <a:srgbClr val="D1D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834" autoAdjust="0"/>
  </p:normalViewPr>
  <p:slideViewPr>
    <p:cSldViewPr snapToGrid="0">
      <p:cViewPr varScale="1">
        <p:scale>
          <a:sx n="80" d="100"/>
          <a:sy n="80" d="100"/>
        </p:scale>
        <p:origin x="4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8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2021年8月25日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2021年8月25日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959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631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14478" y="9372790"/>
            <a:ext cx="2918140" cy="495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754" tIns="45377" rIns="90754" bIns="45377" anchor="b" anchorCtr="0" compatLnSpc="1">
            <a:noAutofit/>
          </a:bodyPr>
          <a:lstStyle/>
          <a:p>
            <a:pPr algn="r" defTabSz="9075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pPr algn="r" defTabSz="90754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20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090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053F6857-9543-4AA6-839E-F73FE99B1887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84A7C7-9B9C-447A-A346-B03A0190BC4E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1B8721-39BA-4946-83E9-E2EBE541F414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1BF8CD-5896-4FB4-8CB3-0B54B214BCA6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C61B098-3A16-4ABA-BDA5-864FB6BCA46B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445FBD5-01D9-451E-AB9A-0F6055CEBA93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AC9D0D-2F8B-4A5A-ABA4-BC9211111C44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6EC0AD-C0E5-4727-B000-9983E30AED1F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79FDB-E0EE-4E51-BD51-3B0BFADC7AE3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DE7D6F-C29C-4167-B378-A09CA21EC318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F7901480-B70F-4B24-94BD-0E26D8B50346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3992308-496B-4580-8F5D-F8E0AE2FE9FD}" type="datetime2">
              <a:rPr lang="zh-TW" altLang="en-US" smtClean="0"/>
              <a:t>2021年8月25日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1038985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拔尖案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110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193256" y="6331481"/>
            <a:ext cx="420602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本構想書不含附件請勿超過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1B0AFE4-6005-4263-894B-E13D1FA2F143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近三年內是否有執行其他研究計畫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/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□是，請務必填寫附件表格；□否</a:t>
            </a:r>
            <a:endParaRPr lang="en-US" altLang="zh-TW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本計畫是否同時有其他單位提供補助項目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/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□否；□是，請於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五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個案經費表揭露說明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64714F-77E9-4760-AAE2-5299C78D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請說明預計新創團隊之成員與職掌（務必包括計畫主持人、具業界經驗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CEO/COO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、技術</a:t>
            </a: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702BD2-6ACB-44EC-AB1D-939B0440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AB13EBD-F5BC-4C7C-A7D1-46BE49D5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693883"/>
              </p:ext>
            </p:extLst>
          </p:nvPr>
        </p:nvGraphicFramePr>
        <p:xfrm>
          <a:off x="408000" y="1713187"/>
          <a:ext cx="11174400" cy="4846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482">
                  <a:extLst>
                    <a:ext uri="{9D8B030D-6E8A-4147-A177-3AD203B41FA5}">
                      <a16:colId xmlns:a16="http://schemas.microsoft.com/office/drawing/2014/main" val="1347629688"/>
                    </a:ext>
                  </a:extLst>
                </a:gridCol>
                <a:gridCol w="7667625">
                  <a:extLst>
                    <a:ext uri="{9D8B030D-6E8A-4147-A177-3AD203B41FA5}">
                      <a16:colId xmlns:a16="http://schemas.microsoft.com/office/drawing/2014/main" val="2116604087"/>
                    </a:ext>
                  </a:extLst>
                </a:gridCol>
              </a:tblGrid>
              <a:tr h="40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63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第一季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572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27450"/>
                  </a:ext>
                </a:extLst>
              </a:tr>
              <a:tr h="540824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第二季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3867"/>
                  </a:ext>
                </a:extLst>
              </a:tr>
              <a:tr h="540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19520"/>
                  </a:ext>
                </a:extLst>
              </a:tr>
              <a:tr h="540824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第三季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78822"/>
                  </a:ext>
                </a:extLst>
              </a:tr>
              <a:tr h="566871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第四季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3500"/>
                  </a:ext>
                </a:extLst>
              </a:tr>
              <a:tr h="5668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1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3"/>
            <a:ext cx="10972800" cy="738294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02308"/>
              </p:ext>
            </p:extLst>
          </p:nvPr>
        </p:nvGraphicFramePr>
        <p:xfrm>
          <a:off x="609600" y="1164735"/>
          <a:ext cx="11306628" cy="4910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13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43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務必編列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CEO/COO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全職人事費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261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69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FB965E7D-1D3F-448D-B299-027957C3455E}"/>
              </a:ext>
            </a:extLst>
          </p:cNvPr>
          <p:cNvSpPr/>
          <p:nvPr/>
        </p:nvSpPr>
        <p:spPr>
          <a:xfrm>
            <a:off x="533400" y="6141530"/>
            <a:ext cx="11214100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84D2FA-FFF4-4BD6-B9A9-8DDF215D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 dirty="0">
                <a:latin typeface="新細明體" pitchFamily="18"/>
              </a:rPr>
              <a:t>附件一、</a:t>
            </a:r>
            <a:r>
              <a:rPr lang="zh-TW" sz="4000" b="1" dirty="0" smtClean="0">
                <a:latin typeface="新細明體" pitchFamily="18"/>
              </a:rPr>
              <a:t>過去</a:t>
            </a:r>
            <a:r>
              <a:rPr lang="zh-TW" altLang="en-US" sz="4000" b="1" dirty="0">
                <a:latin typeface="新細明體" pitchFamily="18"/>
              </a:rPr>
              <a:t>三</a:t>
            </a:r>
            <a:r>
              <a:rPr lang="zh-TW" sz="4000" b="1" dirty="0">
                <a:latin typeface="新細明體" pitchFamily="18"/>
              </a:rPr>
              <a:t>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/>
        </p:nvGraphicFramePr>
        <p:xfrm>
          <a:off x="443928" y="2083820"/>
          <a:ext cx="11278175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552318" y="999540"/>
            <a:ext cx="4550863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800099" y="1473086"/>
            <a:ext cx="105918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請務必詳實填寫近三年所有研究計畫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，不限於執行本部計畫者。若涉及國外、大陸地區及港澳，請依各該主管機關相關法令規定辦理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083300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註：上表計畫補助狀況請務必同步於本部學術研發服務網更新，以利查對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5BAF89B-865E-4B92-B0E8-0690998D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14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30368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15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077574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4513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6174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649196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166125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36599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未來使用於新創公司之模式自評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067129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64506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預計申請時間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6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5"/>
            <a:ext cx="10972800" cy="43891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若有智財共有之情形，應取得通過補助個案需運用智財權所有發明人之權益分配協議，及共有單位之智財協議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，並提出</a:t>
            </a:r>
            <a:r>
              <a:rPr lang="zh-TW" altLang="zh-TW" sz="1800" b="1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證明文件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，於個案出場時依前揭協議進行技術股分配事宜。</a:t>
            </a:r>
            <a:endParaRPr lang="en-US" altLang="zh-TW" sz="1800" dirty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zh-TW" altLang="en-US" sz="18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502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附件三、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448D549-FFF3-4E73-82B9-CBFD1ABFF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52010"/>
              </p:ext>
            </p:extLst>
          </p:nvPr>
        </p:nvGraphicFramePr>
        <p:xfrm>
          <a:off x="761425" y="2701584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BB677AB-547B-4497-A131-ADD06749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89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4D239704-204A-4807-B3C7-ADF14426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E175A2B-C62C-4E7B-8753-FC69F1361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53753"/>
              </p:ext>
            </p:extLst>
          </p:nvPr>
        </p:nvGraphicFramePr>
        <p:xfrm>
          <a:off x="598434" y="1517517"/>
          <a:ext cx="10801350" cy="51933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580">
                  <a:extLst>
                    <a:ext uri="{9D8B030D-6E8A-4147-A177-3AD203B41FA5}">
                      <a16:colId xmlns:a16="http://schemas.microsoft.com/office/drawing/2014/main" val="542360464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5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000"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400" b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931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algn="ctr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  <a:tr h="46495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935">
                <a:tc gridSpan="3">
                  <a:txBody>
                    <a:bodyPr/>
                    <a:lstStyle/>
                    <a:p>
                      <a:pPr algn="l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F8ADEDCC-703F-459A-A366-417D5D585B93}"/>
              </a:ext>
            </a:extLst>
          </p:cNvPr>
          <p:cNvSpPr txBox="1"/>
          <p:nvPr/>
        </p:nvSpPr>
        <p:spPr>
          <a:xfrm>
            <a:off x="5711078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01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3AF520-103D-4D2E-A225-B1B19E96C907}"/>
              </a:ext>
            </a:extLst>
          </p:cNvPr>
          <p:cNvSpPr txBox="1"/>
          <p:nvPr/>
        </p:nvSpPr>
        <p:spPr>
          <a:xfrm>
            <a:off x="10010410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88EB493-7393-480E-821E-C1D2A899F933}"/>
              </a:ext>
            </a:extLst>
          </p:cNvPr>
          <p:cNvSpPr txBox="1"/>
          <p:nvPr/>
        </p:nvSpPr>
        <p:spPr>
          <a:xfrm>
            <a:off x="7913924" y="4027481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03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ED0E182-76E1-415E-8F3D-C46D1AB49A58}"/>
              </a:ext>
            </a:extLst>
          </p:cNvPr>
          <p:cNvSpPr txBox="1"/>
          <p:nvPr/>
        </p:nvSpPr>
        <p:spPr>
          <a:xfrm>
            <a:off x="7913924" y="2354898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7607C32-57B0-4A35-84B6-2179F6CD4CBF}"/>
              </a:ext>
            </a:extLst>
          </p:cNvPr>
          <p:cNvSpPr txBox="1"/>
          <p:nvPr/>
        </p:nvSpPr>
        <p:spPr>
          <a:xfrm>
            <a:off x="8951438" y="595809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05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ABACEB6-291E-4998-AE92-0B4A3A8E4A4D}"/>
              </a:ext>
            </a:extLst>
          </p:cNvPr>
          <p:cNvSpPr txBox="1"/>
          <p:nvPr/>
        </p:nvSpPr>
        <p:spPr>
          <a:xfrm>
            <a:off x="2326702" y="595809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06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0E722C1-8654-401E-A08E-B066F8062749}"/>
              </a:ext>
            </a:extLst>
          </p:cNvPr>
          <p:cNvSpPr txBox="1"/>
          <p:nvPr/>
        </p:nvSpPr>
        <p:spPr>
          <a:xfrm>
            <a:off x="3364217" y="4027481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07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BCC7301-7A2D-431D-ADF1-57937A8F6310}"/>
              </a:ext>
            </a:extLst>
          </p:cNvPr>
          <p:cNvSpPr txBox="1"/>
          <p:nvPr/>
        </p:nvSpPr>
        <p:spPr>
          <a:xfrm>
            <a:off x="3364217" y="2354898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08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47FA6B6-7302-413E-BB1E-73A949DA03AB}"/>
              </a:ext>
            </a:extLst>
          </p:cNvPr>
          <p:cNvSpPr txBox="1"/>
          <p:nvPr/>
        </p:nvSpPr>
        <p:spPr>
          <a:xfrm>
            <a:off x="1311757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09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48E56C5-B0BF-415B-956C-77BC738DF4D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6431158" y="3502770"/>
            <a:ext cx="3579252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箭頭接點 25">
            <a:extLst>
              <a:ext uri="{FF2B5EF4-FFF2-40B4-BE49-F238E27FC236}">
                <a16:creationId xmlns:a16="http://schemas.microsoft.com/office/drawing/2014/main" id="{027F75B9-EE51-4FBE-9637-31C3FDBEA5A8}"/>
              </a:ext>
            </a:extLst>
          </p:cNvPr>
          <p:cNvCxnSpPr>
            <a:stCxn id="7" idx="2"/>
            <a:endCxn id="8" idx="3"/>
          </p:cNvCxnSpPr>
          <p:nvPr/>
        </p:nvCxnSpPr>
        <p:spPr>
          <a:xfrm flipH="1">
            <a:off x="8634004" y="3764380"/>
            <a:ext cx="1736446" cy="52471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27">
            <a:extLst>
              <a:ext uri="{FF2B5EF4-FFF2-40B4-BE49-F238E27FC236}">
                <a16:creationId xmlns:a16="http://schemas.microsoft.com/office/drawing/2014/main" id="{A07E8EBB-0AB7-4967-ABFA-F944BB665C8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>
          <a:xfrm flipV="1">
            <a:off x="8273964" y="2878118"/>
            <a:ext cx="0" cy="1149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29">
            <a:extLst>
              <a:ext uri="{FF2B5EF4-FFF2-40B4-BE49-F238E27FC236}">
                <a16:creationId xmlns:a16="http://schemas.microsoft.com/office/drawing/2014/main" id="{8E1CB568-6F78-4D1C-96B2-C31EABC4F2FC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8634004" y="2616508"/>
            <a:ext cx="677474" cy="313569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箭頭接點 31">
            <a:extLst>
              <a:ext uri="{FF2B5EF4-FFF2-40B4-BE49-F238E27FC236}">
                <a16:creationId xmlns:a16="http://schemas.microsoft.com/office/drawing/2014/main" id="{459F3D47-4906-4E77-A999-E53EFB2FFF5E}"/>
              </a:ext>
            </a:extLst>
          </p:cNvPr>
          <p:cNvCxnSpPr>
            <a:cxnSpLocks/>
          </p:cNvCxnSpPr>
          <p:nvPr/>
        </p:nvCxnSpPr>
        <p:spPr>
          <a:xfrm flipH="1">
            <a:off x="3046782" y="6013813"/>
            <a:ext cx="590465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33">
            <a:extLst>
              <a:ext uri="{FF2B5EF4-FFF2-40B4-BE49-F238E27FC236}">
                <a16:creationId xmlns:a16="http://schemas.microsoft.com/office/drawing/2014/main" id="{1A6CDD3E-8F47-4F4A-BD1D-A057C0E9A33A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686742" y="4550701"/>
            <a:ext cx="1037515" cy="120150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箭頭接點 35">
            <a:extLst>
              <a:ext uri="{FF2B5EF4-FFF2-40B4-BE49-F238E27FC236}">
                <a16:creationId xmlns:a16="http://schemas.microsoft.com/office/drawing/2014/main" id="{48C2C938-89D8-48C9-AF48-EF5083D86D73}"/>
              </a:ext>
            </a:extLst>
          </p:cNvPr>
          <p:cNvCxnSpPr>
            <a:cxnSpLocks/>
            <a:stCxn id="12" idx="0"/>
            <a:endCxn id="13" idx="2"/>
          </p:cNvCxnSpPr>
          <p:nvPr/>
        </p:nvCxnSpPr>
        <p:spPr>
          <a:xfrm flipV="1">
            <a:off x="3724257" y="2878118"/>
            <a:ext cx="0" cy="1149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箭頭接點 37">
            <a:extLst>
              <a:ext uri="{FF2B5EF4-FFF2-40B4-BE49-F238E27FC236}">
                <a16:creationId xmlns:a16="http://schemas.microsoft.com/office/drawing/2014/main" id="{A9B6DBB7-4977-453C-A258-0F1EA7C62F19}"/>
              </a:ext>
            </a:extLst>
          </p:cNvPr>
          <p:cNvCxnSpPr>
            <a:cxnSpLocks/>
            <a:stCxn id="13" idx="1"/>
            <a:endCxn id="14" idx="3"/>
          </p:cNvCxnSpPr>
          <p:nvPr/>
        </p:nvCxnSpPr>
        <p:spPr>
          <a:xfrm flipH="1">
            <a:off x="2031837" y="2616508"/>
            <a:ext cx="1332380" cy="8862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66FC2DB-C877-4A5B-BDEC-EBDEA7AC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29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32A562DD-9FA3-4661-9D5B-781A5126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9138C33-522A-415D-ADEB-879987BB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6348"/>
              </p:ext>
            </p:extLst>
          </p:nvPr>
        </p:nvGraphicFramePr>
        <p:xfrm>
          <a:off x="706490" y="1497441"/>
          <a:ext cx="10785660" cy="516374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1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36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926"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用來描述為特定客戶創造價值的需求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團隊該向客戶傳遞什麼樣的價值？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團隊正在幫助客戶解決哪一類難題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痛點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團隊正在滿足哪些客戶需求？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團隊正在為誰創造價值？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誰是最重要的客戶？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用來描述團隊與特定客戶群體建立的關係類型 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團隊每個客戶群體希望與團隊建立和保持何種關係？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哪些關係團隊已經建立了？ 這些關係成本如何？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如何把它們與商業模式的其餘部分進行整合？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目標用戶用來描述一個企業想要接觸和服務的人群或組織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細分團隊提供哪些系列的產品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/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服務給</a:t>
                      </a:r>
                      <a:r>
                        <a:rPr lang="zh-CN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哪些目標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272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71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用來描述團隊是如何溝通接觸其客戶而傳遞其價值主張</a:t>
                      </a:r>
                    </a:p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透過哪些通路可以接觸團隊的客戶？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如何接觸他們？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通路如何整合？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哪些通路最有效？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哪些通路成本效益最好？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如何把團隊的通路與客戶的日常活動進行整合？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AC4E8BC-8D8E-4D9A-A131-3AC2B4D1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6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3637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26A101-B9EE-41C4-B054-A7FC19D4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26D3AE99-6EF2-492D-AB16-D9AB649B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6311F4D-018E-4C2E-896F-0FB46416F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23569"/>
              </p:ext>
            </p:extLst>
          </p:nvPr>
        </p:nvGraphicFramePr>
        <p:xfrm>
          <a:off x="767992" y="1710013"/>
          <a:ext cx="10801350" cy="20351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28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營運一個商業模式所引發的所有成本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什麼是團隊商業模式中最重要的固定成本？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哪些核心資源花費最多？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哪些關鍵業務花費最多？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此商業模式的產品成本、營業費用（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e.g. </a:t>
                      </a:r>
                      <a:r>
                        <a:rPr lang="zh-CN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產品推廣費用、研發費用）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裡有何項目？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用來描述團隊從每個客戶群體中獲取的現金收入</a:t>
                      </a: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什麼樣的價值能讓客戶願意付費？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客戶現在付費買什麼？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客戶是如何支付費用的？ 客戶更願意如何支付費用？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每個收入來源占總收入的比例是多少？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產品</a:t>
                      </a: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服務收入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、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權利金收入、其他收入</a:t>
                      </a:r>
                      <a:endParaRPr lang="en-US" altLang="zh-TW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4904C361-40E6-4083-9513-C06B2FD9010A}"/>
              </a:ext>
            </a:extLst>
          </p:cNvPr>
          <p:cNvSpPr/>
          <p:nvPr/>
        </p:nvSpPr>
        <p:spPr>
          <a:xfrm>
            <a:off x="767993" y="4287423"/>
            <a:ext cx="10801349" cy="152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重點：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完整性：該分析基本可確定一款產品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服務的商業模式的各層面，在此模式下能一目瞭然該產品商業模式是否完整或者存在漏洞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一致性：可判斷商業模式的各方面是否一致。如，設計關鍵合作夥伴的假設與設計通路假設的一致性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同步性：可清楚看到團隊各部門是否清楚正在做什麼，為什麼要這樣做，並可以幫助團隊內部及外部訊息的同步性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36F6019-743A-4333-BC49-D151D2BA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7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02D58482-5390-4E41-A745-D4C015B0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5E5DFD-DDB7-444A-BA8D-16973617F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95719"/>
              </p:ext>
            </p:extLst>
          </p:nvPr>
        </p:nvGraphicFramePr>
        <p:xfrm>
          <a:off x="695324" y="1983515"/>
          <a:ext cx="10801352" cy="39809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8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201"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讓商業模式有效運作所需的供應商與合作夥伴網路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誰是團隊的重要夥伴？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誰是團隊的重要供應商？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團隊正在從夥伴哪裡獲取哪些核心資源？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合作夥伴都執行哪些關鍵業務？ </a:t>
                      </a:r>
                    </a:p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用來描述為了確保其商業模式可行，企業必須做的最重要的事情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如產品行銷、業務推廣等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團隊的價值主張需要哪些關鍵業務？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團隊的渠道通道需要哪些關鍵業務？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團隊的客戶關係呢？收入來源呢？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614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用來描述讓商業模式有效運轉所必需的最重要因素 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如資金、人才等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團隊的價值主張需要什麼樣的核心資源？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團隊的通路需要什麼樣的核心資源？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團隊的客戶關係？收入來源？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577ADCC-56B8-4C66-8E5C-028AE7D3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80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18CA48D-3BA7-4027-B119-31A90CB6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265113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競爭者分析及產品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含產品發展規劃、市場進入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179388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F141F8-E65C-4E84-A5BB-1E3CA32B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D234B9AF-66A6-4FF4-96D8-A38DEC31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0"/>
            <a:ext cx="10972800" cy="11430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商業模式匯總</a:t>
            </a:r>
            <a:r>
              <a:rPr kumimoji="1" lang="zh-TW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（各團隊</a:t>
            </a:r>
            <a:r>
              <a:rPr kumimoji="1" lang="zh-CN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必填，新藥團隊選填</a:t>
            </a:r>
            <a:r>
              <a:rPr kumimoji="1" lang="zh-TW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B0B1832E-5088-48AB-B44B-420063404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74092"/>
              </p:ext>
            </p:extLst>
          </p:nvPr>
        </p:nvGraphicFramePr>
        <p:xfrm>
          <a:off x="695325" y="1256510"/>
          <a:ext cx="10801350" cy="51933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580">
                  <a:extLst>
                    <a:ext uri="{9D8B030D-6E8A-4147-A177-3AD203B41FA5}">
                      <a16:colId xmlns:a16="http://schemas.microsoft.com/office/drawing/2014/main" val="542360464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5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000"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4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931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  <a:tr h="46495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935">
                <a:tc gridSpan="3">
                  <a:txBody>
                    <a:bodyPr/>
                    <a:lstStyle/>
                    <a:p>
                      <a:pPr algn="l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D91A48D5-ED6D-4653-B6FB-7874451BAFCA}"/>
              </a:ext>
            </a:extLst>
          </p:cNvPr>
          <p:cNvSpPr txBox="1">
            <a:spLocks/>
          </p:cNvSpPr>
          <p:nvPr/>
        </p:nvSpPr>
        <p:spPr>
          <a:xfrm>
            <a:off x="695325" y="6484413"/>
            <a:ext cx="10670979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.蘋方-繁 標準體"/>
              <a:buChar char="註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商業模式匯總說明（含建議撰寫順序）可參考附件</a:t>
            </a:r>
            <a:r>
              <a:rPr lang="zh-TW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endParaRPr lang="en-US" altLang="zh-TW" sz="16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5EC26EB-8D09-4CE9-B738-D7280D8C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372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041350-674C-4188-9CC4-42CCF137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請說明營收產生的方式（專利授權、權利金、銷售、租賃、佣金</a:t>
            </a:r>
            <a:r>
              <a:rPr kumimoji="1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），包含銷售對象、銷售型態、授權時間點，建議以</a:t>
            </a:r>
            <a:r>
              <a:rPr kumimoji="1"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</a:t>
            </a:r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方式呈現</a:t>
            </a:r>
            <a:endParaRPr kumimoji="1"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9B26983-535C-4A3E-A28C-33A9733F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14014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獲利模式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69DA2B4-CF2B-4EEA-8B1C-BDF36806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197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A799352-97BC-4224-83EF-783AE102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02849E-79FD-48E1-A953-684A2BB0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3418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創業里程碑</a:t>
            </a:r>
            <a:endParaRPr lang="zh-TW" altLang="en-US" sz="2500" b="1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9606F91-5F34-4ABC-A2D9-CDF03B5D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418"/>
            <a:ext cx="10972800" cy="5086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規劃結案後至少三年以上，公司創業重大里程碑，含產品開發、技術發展、專利、商業佈局、市場佈局規劃</a:t>
            </a:r>
            <a:endParaRPr kumimoji="1"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B8A55850-DE67-4080-B92D-1753F39ABC75}"/>
              </a:ext>
            </a:extLst>
          </p:cNvPr>
          <p:cNvGrpSpPr/>
          <p:nvPr/>
        </p:nvGrpSpPr>
        <p:grpSpPr>
          <a:xfrm>
            <a:off x="695324" y="1962422"/>
            <a:ext cx="10801351" cy="4680519"/>
            <a:chOff x="695324" y="1700808"/>
            <a:chExt cx="10801351" cy="468051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5F091A3-E5CB-4E92-B5BB-BDAFBD34011C}"/>
                </a:ext>
              </a:extLst>
            </p:cNvPr>
            <p:cNvSpPr/>
            <p:nvPr/>
          </p:nvSpPr>
          <p:spPr>
            <a:xfrm>
              <a:off x="9331425" y="1978462"/>
              <a:ext cx="2165250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7F1A9AF-83B5-489D-9E8A-130DD3DC48C3}"/>
                </a:ext>
              </a:extLst>
            </p:cNvPr>
            <p:cNvSpPr/>
            <p:nvPr/>
          </p:nvSpPr>
          <p:spPr>
            <a:xfrm>
              <a:off x="5013375" y="1994858"/>
              <a:ext cx="2159025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E830A76-BCD3-429B-B76A-EAF94E96D3AC}"/>
                </a:ext>
              </a:extLst>
            </p:cNvPr>
            <p:cNvSpPr/>
            <p:nvPr/>
          </p:nvSpPr>
          <p:spPr>
            <a:xfrm>
              <a:off x="695324" y="1994858"/>
              <a:ext cx="2159026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16F2B1EB-1FCE-470D-9C36-D53EFAEFCAA6}"/>
                </a:ext>
              </a:extLst>
            </p:cNvPr>
            <p:cNvGrpSpPr/>
            <p:nvPr/>
          </p:nvGrpSpPr>
          <p:grpSpPr>
            <a:xfrm>
              <a:off x="695325" y="1700808"/>
              <a:ext cx="10801350" cy="580999"/>
              <a:chOff x="695325" y="1700808"/>
              <a:chExt cx="10801350" cy="580999"/>
            </a:xfrm>
          </p:grpSpPr>
          <p:cxnSp>
            <p:nvCxnSpPr>
              <p:cNvPr id="21" name="直接箭头连接符 2">
                <a:extLst>
                  <a:ext uri="{FF2B5EF4-FFF2-40B4-BE49-F238E27FC236}">
                    <a16:creationId xmlns:a16="http://schemas.microsoft.com/office/drawing/2014/main" id="{ACF9F8C9-FAF3-46B3-B5A3-B239E786FA78}"/>
                  </a:ext>
                </a:extLst>
              </p:cNvPr>
              <p:cNvCxnSpPr/>
              <p:nvPr/>
            </p:nvCxnSpPr>
            <p:spPr>
              <a:xfrm>
                <a:off x="695325" y="1978463"/>
                <a:ext cx="10801350" cy="25690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headEnd type="none" w="med" len="med"/>
                <a:tailEnd type="stealth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íṧḷiďé">
                <a:extLst>
                  <a:ext uri="{FF2B5EF4-FFF2-40B4-BE49-F238E27FC236}">
                    <a16:creationId xmlns:a16="http://schemas.microsoft.com/office/drawing/2014/main" id="{E23FE07D-706C-437E-9EDD-D4156D349177}"/>
                  </a:ext>
                </a:extLst>
              </p:cNvPr>
              <p:cNvSpPr/>
              <p:nvPr/>
            </p:nvSpPr>
            <p:spPr>
              <a:xfrm>
                <a:off x="69532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2022</a:t>
                </a:r>
              </a:p>
            </p:txBody>
          </p:sp>
          <p:sp>
            <p:nvSpPr>
              <p:cNvPr id="23" name="íṧḷiďé">
                <a:extLst>
                  <a:ext uri="{FF2B5EF4-FFF2-40B4-BE49-F238E27FC236}">
                    <a16:creationId xmlns:a16="http://schemas.microsoft.com/office/drawing/2014/main" id="{45F04C47-F18E-4DE5-A27D-F17A15B16A0B}"/>
                  </a:ext>
                </a:extLst>
              </p:cNvPr>
              <p:cNvSpPr/>
              <p:nvPr/>
            </p:nvSpPr>
            <p:spPr>
              <a:xfrm>
                <a:off x="2854350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2023</a:t>
                </a:r>
              </a:p>
            </p:txBody>
          </p:sp>
          <p:sp>
            <p:nvSpPr>
              <p:cNvPr id="24" name="íṧḷiďé">
                <a:extLst>
                  <a:ext uri="{FF2B5EF4-FFF2-40B4-BE49-F238E27FC236}">
                    <a16:creationId xmlns:a16="http://schemas.microsoft.com/office/drawing/2014/main" id="{B48C26A4-1009-4270-A622-C0032770D318}"/>
                  </a:ext>
                </a:extLst>
              </p:cNvPr>
              <p:cNvSpPr/>
              <p:nvPr/>
            </p:nvSpPr>
            <p:spPr>
              <a:xfrm>
                <a:off x="501337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2024</a:t>
                </a:r>
              </a:p>
            </p:txBody>
          </p:sp>
          <p:sp>
            <p:nvSpPr>
              <p:cNvPr id="25" name="íṧḷiďé">
                <a:extLst>
                  <a:ext uri="{FF2B5EF4-FFF2-40B4-BE49-F238E27FC236}">
                    <a16:creationId xmlns:a16="http://schemas.microsoft.com/office/drawing/2014/main" id="{85784F93-5E8B-4D5B-BF35-72563DEEDA76}"/>
                  </a:ext>
                </a:extLst>
              </p:cNvPr>
              <p:cNvSpPr/>
              <p:nvPr/>
            </p:nvSpPr>
            <p:spPr>
              <a:xfrm>
                <a:off x="7172400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2025</a:t>
                </a:r>
              </a:p>
            </p:txBody>
          </p:sp>
          <p:sp>
            <p:nvSpPr>
              <p:cNvPr id="26" name="íṧḷiďé">
                <a:extLst>
                  <a:ext uri="{FF2B5EF4-FFF2-40B4-BE49-F238E27FC236}">
                    <a16:creationId xmlns:a16="http://schemas.microsoft.com/office/drawing/2014/main" id="{95FC65E8-72A0-4AA6-8B79-9D9C3BCDA7F2}"/>
                  </a:ext>
                </a:extLst>
              </p:cNvPr>
              <p:cNvSpPr/>
              <p:nvPr/>
            </p:nvSpPr>
            <p:spPr>
              <a:xfrm>
                <a:off x="933142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2026</a:t>
                </a:r>
              </a:p>
            </p:txBody>
          </p:sp>
        </p:grpSp>
      </p:grp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0DB03391-F0D3-4A6D-9930-C5856D2E0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50154"/>
              </p:ext>
            </p:extLst>
          </p:nvPr>
        </p:nvGraphicFramePr>
        <p:xfrm>
          <a:off x="695324" y="2581568"/>
          <a:ext cx="2016299" cy="2765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計畫擷取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完成原型產品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成立公司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完成首輪募資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C9F4971C-AA7A-4ADA-A43B-79D6003C1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83622"/>
              </p:ext>
            </p:extLst>
          </p:nvPr>
        </p:nvGraphicFramePr>
        <p:xfrm>
          <a:off x="2860502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3E088340-352C-4083-AC2B-07F09A8B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583713"/>
              </p:ext>
            </p:extLst>
          </p:nvPr>
        </p:nvGraphicFramePr>
        <p:xfrm>
          <a:off x="5013375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7E91BE8F-EC14-4075-B8A0-1C7920A27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59088"/>
              </p:ext>
            </p:extLst>
          </p:nvPr>
        </p:nvGraphicFramePr>
        <p:xfrm>
          <a:off x="7151440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8828C8BB-DF42-49C7-8D4F-E1E687124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25042"/>
              </p:ext>
            </p:extLst>
          </p:nvPr>
        </p:nvGraphicFramePr>
        <p:xfrm>
          <a:off x="9331425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60E52E1-B74B-4143-89D6-296FC4CA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46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7D7AD197-1C1D-4D20-97EF-6C41BAA5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7847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預計公司經營模式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2912A57-5FF9-4509-8F5E-92A023DFA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50142"/>
              </p:ext>
            </p:extLst>
          </p:nvPr>
        </p:nvGraphicFramePr>
        <p:xfrm>
          <a:off x="609600" y="1827633"/>
          <a:ext cx="10801350" cy="297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01">
                  <a:extLst>
                    <a:ext uri="{9D8B030D-6E8A-4147-A177-3AD203B41FA5}">
                      <a16:colId xmlns:a16="http://schemas.microsoft.com/office/drawing/2014/main" val="2660636039"/>
                    </a:ext>
                  </a:extLst>
                </a:gridCol>
                <a:gridCol w="1704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339">
                  <a:extLst>
                    <a:ext uri="{9D8B030D-6E8A-4147-A177-3AD203B41FA5}">
                      <a16:colId xmlns:a16="http://schemas.microsoft.com/office/drawing/2014/main" val="3633470824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預計出場型式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成立並經營新創公司（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Spin-off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i="0" dirty="0">
                          <a:solidFill>
                            <a:schemeClr val="tx1"/>
                          </a:solidFill>
                          <a:effectLst/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團隊被其他公司購併（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M&amp;A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預計成立公司類型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股份有限公司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閉鎖型公司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其他：</a:t>
                      </a:r>
                      <a:r>
                        <a:rPr kumimoji="1" lang="zh-TW" altLang="en-US" sz="180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    </a:t>
                      </a:r>
                      <a:endParaRPr lang="en-US" altLang="zh-TW" sz="1800" u="sng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預計設立地點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境內公司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境外公司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dirty="0"/>
                        <a:t>□</a:t>
                      </a:r>
                      <a:r>
                        <a:rPr kumimoji="1" lang="zh-TW" altLang="en-US" sz="1800" dirty="0"/>
                        <a:t> </a:t>
                      </a:r>
                      <a:r>
                        <a:rPr lang="zh-TW" alt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境外公司</a:t>
                      </a:r>
                      <a:endParaRPr lang="en-US" alt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預計員工人數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418506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團隊預計現金出資額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E0D5549-CFE4-499C-BAAE-78515A6A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52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1479</TotalTime>
  <Words>2333</Words>
  <Application>Microsoft Office PowerPoint</Application>
  <PresentationFormat>寬螢幕</PresentationFormat>
  <Paragraphs>391</Paragraphs>
  <Slides>21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7" baseType="lpstr">
      <vt:lpstr>.蘋方-繁 標準體</vt:lpstr>
      <vt:lpstr>Microsoft JhengHei Light</vt:lpstr>
      <vt:lpstr>Microsoft JhengHei UI</vt:lpstr>
      <vt:lpstr>Microsoft YaHei</vt:lpstr>
      <vt:lpstr>細明體</vt:lpstr>
      <vt:lpstr>Microsoft JhengHei</vt:lpstr>
      <vt:lpstr>Microsoft JhengHei</vt:lpstr>
      <vt:lpstr>新細明體</vt:lpstr>
      <vt:lpstr>標楷體</vt:lpstr>
      <vt:lpstr>Arial</vt:lpstr>
      <vt:lpstr>Calibri</vt:lpstr>
      <vt:lpstr>Palatino Linotype</vt:lpstr>
      <vt:lpstr>Times New Roman</vt:lpstr>
      <vt:lpstr>Wingdings</vt:lpstr>
      <vt:lpstr>Wingdings 2</vt:lpstr>
      <vt:lpstr>腦力激盪簡報</vt:lpstr>
      <vt:lpstr>111年第1梯次科研創業計畫個案構想書(拔尖案)</vt:lpstr>
      <vt:lpstr>(一)核心技術原創性及技術發展里程碑</vt:lpstr>
      <vt:lpstr>(一)核心技術原創性及技術發展里程碑</vt:lpstr>
      <vt:lpstr>(二)商業發展規劃 </vt:lpstr>
      <vt:lpstr>商業模式匯總（各團隊必填，新藥團隊選填）</vt:lpstr>
      <vt:lpstr>獲利模式</vt:lpstr>
      <vt:lpstr>(二)商業發展規劃 </vt:lpstr>
      <vt:lpstr>創業里程碑</vt:lpstr>
      <vt:lpstr>預計公司經營模式</vt:lpstr>
      <vt:lpstr>(三)創業團隊組成</vt:lpstr>
      <vt:lpstr>(四)自提查核點</vt:lpstr>
      <vt:lpstr>(五)個案經費說明 </vt:lpstr>
      <vt:lpstr>附件一、過去三年計畫補助狀況</vt:lpstr>
      <vt:lpstr>附件二、本計畫「智財調查」之說明</vt:lpstr>
      <vt:lpstr>附件二、本計畫「智財調查」之說明(續)</vt:lpstr>
      <vt:lpstr>附件二、本計畫「智財調查」之說明(續)</vt:lpstr>
      <vt:lpstr>附件三、本計畫「論文調查」之說明</vt:lpstr>
      <vt:lpstr>附件四、商業模式匯總說明（含建議順序） </vt:lpstr>
      <vt:lpstr>附件四、商業模式匯總說明（含建議順序） </vt:lpstr>
      <vt:lpstr>附件四、商業模式匯總說明（含建議順序） </vt:lpstr>
      <vt:lpstr>附件四、商業模式匯總說明（含建議順序）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114</cp:revision>
  <cp:lastPrinted>2018-06-20T07:28:32Z</cp:lastPrinted>
  <dcterms:created xsi:type="dcterms:W3CDTF">2018-06-20T05:53:52Z</dcterms:created>
  <dcterms:modified xsi:type="dcterms:W3CDTF">2021-08-25T14:53:07Z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